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42"/>
  </p:notesMasterIdLst>
  <p:sldIdLst>
    <p:sldId id="256" r:id="rId2"/>
    <p:sldId id="374" r:id="rId3"/>
    <p:sldId id="418" r:id="rId4"/>
    <p:sldId id="413" r:id="rId5"/>
    <p:sldId id="414" r:id="rId6"/>
    <p:sldId id="415" r:id="rId7"/>
    <p:sldId id="416" r:id="rId8"/>
    <p:sldId id="417" r:id="rId9"/>
    <p:sldId id="387" r:id="rId10"/>
    <p:sldId id="388" r:id="rId11"/>
    <p:sldId id="389" r:id="rId12"/>
    <p:sldId id="390" r:id="rId13"/>
    <p:sldId id="391" r:id="rId14"/>
    <p:sldId id="392" r:id="rId15"/>
    <p:sldId id="393" r:id="rId16"/>
    <p:sldId id="394" r:id="rId17"/>
    <p:sldId id="395" r:id="rId18"/>
    <p:sldId id="396" r:id="rId19"/>
    <p:sldId id="397" r:id="rId20"/>
    <p:sldId id="398" r:id="rId21"/>
    <p:sldId id="399" r:id="rId22"/>
    <p:sldId id="400" r:id="rId23"/>
    <p:sldId id="401" r:id="rId24"/>
    <p:sldId id="402" r:id="rId25"/>
    <p:sldId id="404" r:id="rId26"/>
    <p:sldId id="405" r:id="rId27"/>
    <p:sldId id="406" r:id="rId28"/>
    <p:sldId id="407" r:id="rId29"/>
    <p:sldId id="408" r:id="rId30"/>
    <p:sldId id="409" r:id="rId31"/>
    <p:sldId id="403" r:id="rId32"/>
    <p:sldId id="410" r:id="rId33"/>
    <p:sldId id="411" r:id="rId34"/>
    <p:sldId id="412" r:id="rId35"/>
    <p:sldId id="369" r:id="rId36"/>
    <p:sldId id="370" r:id="rId37"/>
    <p:sldId id="371" r:id="rId38"/>
    <p:sldId id="375" r:id="rId39"/>
    <p:sldId id="344" r:id="rId40"/>
    <p:sldId id="352" r:id="rId4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7629" autoAdjust="0"/>
    <p:restoredTop sz="86496" autoAdjust="0"/>
  </p:normalViewPr>
  <p:slideViewPr>
    <p:cSldViewPr>
      <p:cViewPr varScale="1">
        <p:scale>
          <a:sx n="91" d="100"/>
          <a:sy n="91" d="100"/>
        </p:scale>
        <p:origin x="-882" y="-114"/>
      </p:cViewPr>
      <p:guideLst>
        <p:guide orient="horz" pos="2160"/>
        <p:guide pos="2880"/>
      </p:guideLst>
    </p:cSldViewPr>
  </p:slideViewPr>
  <p:outlineViewPr>
    <p:cViewPr>
      <p:scale>
        <a:sx n="33" d="100"/>
        <a:sy n="33" d="100"/>
      </p:scale>
      <p:origin x="216"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6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811EAE71-03E1-47B9-8539-C39E87F6D1AC}"/>
    <pc:docChg chg="modSld">
      <pc:chgData name="" userId="" providerId="" clId="Web-{811EAE71-03E1-47B9-8539-C39E87F6D1AC}" dt="2018-04-08T09:39:59.212" v="1"/>
      <pc:docMkLst>
        <pc:docMk/>
      </pc:docMkLst>
      <pc:sldChg chg="modSp">
        <pc:chgData name="" userId="" providerId="" clId="Web-{811EAE71-03E1-47B9-8539-C39E87F6D1AC}" dt="2018-04-08T09:39:59.212" v="1"/>
        <pc:sldMkLst>
          <pc:docMk/>
          <pc:sldMk cId="0" sldId="256"/>
        </pc:sldMkLst>
        <pc:spChg chg="mod">
          <ac:chgData name="" userId="" providerId="" clId="Web-{811EAE71-03E1-47B9-8539-C39E87F6D1AC}" dt="2018-04-08T09:39:59.212" v="1"/>
          <ac:spMkLst>
            <pc:docMk/>
            <pc:sldMk cId="0" sldId="256"/>
            <ac:spMk id="2" creationId="{F429FA21-7A42-45B6-8CEA-F3ABFAE88FF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951978E9-1886-4D32-8AD8-EA9E6A7AE9D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b="0">
                <a:solidFill>
                  <a:schemeClr val="tx1"/>
                </a:solidFill>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xmlns="" id="{8BEE71D4-47F4-42D1-84F9-1104596B5EA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b="0">
                <a:solidFill>
                  <a:schemeClr val="tx1"/>
                </a:solidFill>
                <a:latin typeface="+mn-lt"/>
                <a:cs typeface="+mn-cs"/>
              </a:defRPr>
            </a:lvl1pPr>
          </a:lstStyle>
          <a:p>
            <a:pPr>
              <a:defRPr/>
            </a:pPr>
            <a:fld id="{F6389AB5-9D15-4D40-9D61-2EF273737D0E}" type="datetimeFigureOut">
              <a:rPr lang="en-US"/>
              <a:pPr>
                <a:defRPr/>
              </a:pPr>
              <a:t>11/16/2019</a:t>
            </a:fld>
            <a:endParaRPr lang="en-US"/>
          </a:p>
        </p:txBody>
      </p:sp>
      <p:sp>
        <p:nvSpPr>
          <p:cNvPr id="4" name="Slide Image Placeholder 3">
            <a:extLst>
              <a:ext uri="{FF2B5EF4-FFF2-40B4-BE49-F238E27FC236}">
                <a16:creationId xmlns:a16="http://schemas.microsoft.com/office/drawing/2014/main" xmlns="" id="{B26C6F73-7B1A-4EF3-865C-A77EDB80FD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xmlns="" id="{6CC349CA-4E27-4693-B150-1E47A02D7CB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E78E0184-E9FD-4768-8C45-15A6CC3C9C8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b="0">
                <a:solidFill>
                  <a:schemeClr val="tx1"/>
                </a:solidFill>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xmlns="" id="{DFCA65D7-486E-481B-8033-5074BD89695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b="0">
                <a:solidFill>
                  <a:schemeClr val="tx1"/>
                </a:solidFill>
                <a:latin typeface="Calibri" panose="020F0502020204030204" pitchFamily="34" charset="0"/>
              </a:defRPr>
            </a:lvl1pPr>
          </a:lstStyle>
          <a:p>
            <a:fld id="{04EAEE4B-624C-4002-B691-6998A798C78E}" type="slidenum">
              <a:rPr lang="en-US" altLang="sr-Latn-RS"/>
              <a:pPr/>
              <a:t>‹#›</a:t>
            </a:fld>
            <a:endParaRPr lang="en-US" altLang="sr-Latn-R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fld id="{E10D5ECC-1123-4E65-8509-1739DC261857}" type="slidenum">
              <a:rPr lang="en-US" altLang="sr-Latn-RS" smtClean="0"/>
              <a:pPr/>
              <a:t>‹#›</a:t>
            </a:fld>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66A0C2DE-6619-440F-8235-D51EF7EBEEFB}" type="datetime1">
              <a:rPr lang="en-US" smtClean="0"/>
              <a:pPr>
                <a:defRPr/>
              </a:pPr>
              <a:t>11/16/2019</a:t>
            </a:fld>
            <a:endParaRPr lang="en-US"/>
          </a:p>
        </p:txBody>
      </p:sp>
    </p:spTree>
    <p:extLst>
      <p:ext uri="{BB962C8B-B14F-4D97-AF65-F5344CB8AC3E}">
        <p14:creationId xmlns:p14="http://schemas.microsoft.com/office/powerpoint/2010/main" xmlns="" val="1268649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fld id="{15C0C7C5-AD04-46FE-9B5F-F1FF3F4F0153}" type="slidenum">
              <a:rPr lang="en-US" altLang="sr-Latn-RS" smtClean="0"/>
              <a:pPr/>
              <a:t>‹#›</a:t>
            </a:fld>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4591A6A4-5F94-4E0F-B5F9-9E6AA0092C55}" type="datetime1">
              <a:rPr lang="en-US" smtClean="0"/>
              <a:pPr>
                <a:defRPr/>
              </a:pPr>
              <a:t>11/16/2019</a:t>
            </a:fld>
            <a:endParaRPr lang="en-US"/>
          </a:p>
        </p:txBody>
      </p:sp>
    </p:spTree>
    <p:extLst>
      <p:ext uri="{BB962C8B-B14F-4D97-AF65-F5344CB8AC3E}">
        <p14:creationId xmlns:p14="http://schemas.microsoft.com/office/powerpoint/2010/main" xmlns="" val="1431164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fld id="{EC0B6D17-E60D-46F1-8DCD-B395175622C9}" type="slidenum">
              <a:rPr lang="en-US" altLang="sr-Latn-RS" smtClean="0"/>
              <a:pPr/>
              <a:t>‹#›</a:t>
            </a:fld>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EF674C98-E5DB-444D-B742-FE27672BD74D}" type="datetime1">
              <a:rPr lang="en-US" smtClean="0"/>
              <a:pPr>
                <a:defRPr/>
              </a:pPr>
              <a:t>11/16/2019</a:t>
            </a:fld>
            <a:endParaRPr lang="en-US"/>
          </a:p>
        </p:txBody>
      </p:sp>
    </p:spTree>
    <p:extLst>
      <p:ext uri="{BB962C8B-B14F-4D97-AF65-F5344CB8AC3E}">
        <p14:creationId xmlns:p14="http://schemas.microsoft.com/office/powerpoint/2010/main" xmlns="" val="1860845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fld id="{D10C41A2-5442-40CB-8A3F-638FBA6ACCD2}" type="slidenum">
              <a:rPr lang="en-US" altLang="sr-Latn-RS" smtClean="0"/>
              <a:pPr/>
              <a:t>‹#›</a:t>
            </a:fld>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4CD62F3D-7B46-4E99-8DEC-B0DD53AC36CB}" type="datetime1">
              <a:rPr lang="en-US" smtClean="0"/>
              <a:pPr>
                <a:defRPr/>
              </a:pPr>
              <a:t>11/16/2019</a:t>
            </a:fld>
            <a:endParaRPr lang="en-US"/>
          </a:p>
        </p:txBody>
      </p:sp>
    </p:spTree>
    <p:extLst>
      <p:ext uri="{BB962C8B-B14F-4D97-AF65-F5344CB8AC3E}">
        <p14:creationId xmlns:p14="http://schemas.microsoft.com/office/powerpoint/2010/main" xmlns="" val="565484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lide Number Placeholder 5"/>
          <p:cNvSpPr>
            <a:spLocks noGrp="1"/>
          </p:cNvSpPr>
          <p:nvPr>
            <p:ph type="sldNum" sz="quarter" idx="10"/>
          </p:nvPr>
        </p:nvSpPr>
        <p:spPr>
          <a:ln/>
        </p:spPr>
        <p:txBody>
          <a:bodyPr/>
          <a:lstStyle>
            <a:lvl1pPr>
              <a:defRPr/>
            </a:lvl1pPr>
          </a:lstStyle>
          <a:p>
            <a:fld id="{9817643E-F593-4662-92AE-976A87FF1C51}" type="slidenum">
              <a:rPr lang="en-US" altLang="sr-Latn-RS" smtClean="0"/>
              <a:pPr/>
              <a:t>‹#›</a:t>
            </a:fld>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C11120AE-189B-4947-BB6F-49884A97A6C1}" type="datetime1">
              <a:rPr lang="en-US" smtClean="0"/>
              <a:pPr>
                <a:defRPr/>
              </a:pPr>
              <a:t>11/16/2019</a:t>
            </a:fld>
            <a:endParaRPr lang="en-US"/>
          </a:p>
        </p:txBody>
      </p:sp>
    </p:spTree>
    <p:extLst>
      <p:ext uri="{BB962C8B-B14F-4D97-AF65-F5344CB8AC3E}">
        <p14:creationId xmlns:p14="http://schemas.microsoft.com/office/powerpoint/2010/main" xmlns="" val="3313798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fld id="{97B9AFB3-0F32-45DD-A460-7B211D77CD92}" type="slidenum">
              <a:rPr lang="en-US" altLang="sr-Latn-RS" smtClean="0"/>
              <a:pPr/>
              <a:t>‹#›</a:t>
            </a:fld>
            <a:endParaRPr lang="en-US" altLang="sr-Latn-R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pPr>
              <a:defRPr/>
            </a:pPr>
            <a:fld id="{68439104-06A6-4049-ABA5-4F96D6277A58}" type="datetime1">
              <a:rPr lang="en-US" smtClean="0"/>
              <a:pPr>
                <a:defRPr/>
              </a:pPr>
              <a:t>11/16/2019</a:t>
            </a:fld>
            <a:endParaRPr lang="en-US"/>
          </a:p>
        </p:txBody>
      </p:sp>
    </p:spTree>
    <p:extLst>
      <p:ext uri="{BB962C8B-B14F-4D97-AF65-F5344CB8AC3E}">
        <p14:creationId xmlns:p14="http://schemas.microsoft.com/office/powerpoint/2010/main" xmlns="" val="2347512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ln/>
        </p:spPr>
        <p:txBody>
          <a:bodyPr/>
          <a:lstStyle>
            <a:lvl1pPr>
              <a:defRPr/>
            </a:lvl1pPr>
          </a:lstStyle>
          <a:p>
            <a:fld id="{5C9F625F-EAD3-467F-9835-9DC5900A7826}" type="slidenum">
              <a:rPr lang="en-US" altLang="sr-Latn-RS" smtClean="0"/>
              <a:pPr/>
              <a:t>‹#›</a:t>
            </a:fld>
            <a:endParaRPr lang="en-US" altLang="sr-Latn-R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Date Placeholder 3"/>
          <p:cNvSpPr>
            <a:spLocks noGrp="1"/>
          </p:cNvSpPr>
          <p:nvPr>
            <p:ph type="dt" sz="half" idx="12"/>
          </p:nvPr>
        </p:nvSpPr>
        <p:spPr/>
        <p:txBody>
          <a:bodyPr/>
          <a:lstStyle>
            <a:lvl1pPr>
              <a:defRPr/>
            </a:lvl1pPr>
          </a:lstStyle>
          <a:p>
            <a:pPr>
              <a:defRPr/>
            </a:pPr>
            <a:fld id="{DE7A16EC-25A9-4811-AF11-76551AE6639F}" type="datetime1">
              <a:rPr lang="en-US" smtClean="0"/>
              <a:pPr>
                <a:defRPr/>
              </a:pPr>
              <a:t>11/16/2019</a:t>
            </a:fld>
            <a:endParaRPr lang="en-US"/>
          </a:p>
        </p:txBody>
      </p:sp>
    </p:spTree>
    <p:extLst>
      <p:ext uri="{BB962C8B-B14F-4D97-AF65-F5344CB8AC3E}">
        <p14:creationId xmlns:p14="http://schemas.microsoft.com/office/powerpoint/2010/main" xmlns="" val="4037332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a:ln/>
        </p:spPr>
        <p:txBody>
          <a:bodyPr/>
          <a:lstStyle>
            <a:lvl1pPr>
              <a:defRPr/>
            </a:lvl1pPr>
          </a:lstStyle>
          <a:p>
            <a:fld id="{A0D77CA2-32BE-42E2-B8B0-B26723465177}" type="slidenum">
              <a:rPr lang="en-US" altLang="sr-Latn-RS" smtClean="0"/>
              <a:pPr/>
              <a:t>‹#›</a:t>
            </a:fld>
            <a:endParaRPr lang="en-US" altLang="sr-Latn-R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Date Placeholder 3"/>
          <p:cNvSpPr>
            <a:spLocks noGrp="1"/>
          </p:cNvSpPr>
          <p:nvPr>
            <p:ph type="dt" sz="half" idx="12"/>
          </p:nvPr>
        </p:nvSpPr>
        <p:spPr/>
        <p:txBody>
          <a:bodyPr/>
          <a:lstStyle>
            <a:lvl1pPr>
              <a:defRPr/>
            </a:lvl1pPr>
          </a:lstStyle>
          <a:p>
            <a:pPr>
              <a:defRPr/>
            </a:pPr>
            <a:fld id="{64EA92DF-A7D5-4CDA-A985-0A82FADD585F}" type="datetime1">
              <a:rPr lang="en-US" smtClean="0"/>
              <a:pPr>
                <a:defRPr/>
              </a:pPr>
              <a:t>11/16/2019</a:t>
            </a:fld>
            <a:endParaRPr lang="en-US"/>
          </a:p>
        </p:txBody>
      </p:sp>
    </p:spTree>
    <p:extLst>
      <p:ext uri="{BB962C8B-B14F-4D97-AF65-F5344CB8AC3E}">
        <p14:creationId xmlns:p14="http://schemas.microsoft.com/office/powerpoint/2010/main" xmlns="" val="3999275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F2160E50-81BA-4816-917E-1642BD04E101}" type="slidenum">
              <a:rPr lang="en-US" altLang="sr-Latn-RS" smtClean="0"/>
              <a:pPr/>
              <a:t>‹#›</a:t>
            </a:fld>
            <a:endParaRPr lang="en-US" altLang="sr-Latn-R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Date Placeholder 3"/>
          <p:cNvSpPr>
            <a:spLocks noGrp="1"/>
          </p:cNvSpPr>
          <p:nvPr>
            <p:ph type="dt" sz="half" idx="12"/>
          </p:nvPr>
        </p:nvSpPr>
        <p:spPr/>
        <p:txBody>
          <a:bodyPr/>
          <a:lstStyle>
            <a:lvl1pPr>
              <a:defRPr/>
            </a:lvl1pPr>
          </a:lstStyle>
          <a:p>
            <a:pPr>
              <a:defRPr/>
            </a:pPr>
            <a:fld id="{1B8BFC86-4459-4814-8627-3802B269B6CE}" type="datetime1">
              <a:rPr lang="en-US" smtClean="0"/>
              <a:pPr>
                <a:defRPr/>
              </a:pPr>
              <a:t>11/16/2019</a:t>
            </a:fld>
            <a:endParaRPr lang="en-US"/>
          </a:p>
        </p:txBody>
      </p:sp>
    </p:spTree>
    <p:extLst>
      <p:ext uri="{BB962C8B-B14F-4D97-AF65-F5344CB8AC3E}">
        <p14:creationId xmlns:p14="http://schemas.microsoft.com/office/powerpoint/2010/main" xmlns="" val="1624811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4"/>
          </p:nvPr>
        </p:nvSpPr>
        <p:spPr>
          <a:ln/>
        </p:spPr>
        <p:txBody>
          <a:bodyPr/>
          <a:lstStyle>
            <a:lvl1pPr>
              <a:defRPr/>
            </a:lvl1pPr>
          </a:lstStyle>
          <a:p>
            <a:fld id="{BFF53472-B952-416C-9D37-B25547E2E091}" type="slidenum">
              <a:rPr lang="en-US" altLang="sr-Latn-RS" smtClean="0"/>
              <a:pPr/>
              <a:t>‹#›</a:t>
            </a:fld>
            <a:endParaRPr lang="en-US" altLang="sr-Latn-R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Date Placeholder 3"/>
          <p:cNvSpPr>
            <a:spLocks noGrp="1"/>
          </p:cNvSpPr>
          <p:nvPr>
            <p:ph type="dt" sz="half" idx="16"/>
          </p:nvPr>
        </p:nvSpPr>
        <p:spPr/>
        <p:txBody>
          <a:bodyPr/>
          <a:lstStyle>
            <a:lvl1pPr>
              <a:defRPr/>
            </a:lvl1pPr>
          </a:lstStyle>
          <a:p>
            <a:pPr>
              <a:defRPr/>
            </a:pPr>
            <a:fld id="{10CAAF39-AFBE-460D-8601-AC76B0CFF66E}" type="datetime1">
              <a:rPr lang="en-US" smtClean="0"/>
              <a:pPr>
                <a:defRPr/>
              </a:pPr>
              <a:t>11/16/2019</a:t>
            </a:fld>
            <a:endParaRPr lang="en-US"/>
          </a:p>
        </p:txBody>
      </p:sp>
    </p:spTree>
    <p:extLst>
      <p:ext uri="{BB962C8B-B14F-4D97-AF65-F5344CB8AC3E}">
        <p14:creationId xmlns:p14="http://schemas.microsoft.com/office/powerpoint/2010/main" xmlns="" val="3057141638"/>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14A80C79-FFE1-487D-919A-61FC89C7F5FB}" type="slidenum">
              <a:rPr lang="en-US" altLang="sr-Latn-RS" smtClean="0"/>
              <a:pPr/>
              <a:t>‹#›</a:t>
            </a:fld>
            <a:endParaRPr lang="en-US" altLang="sr-Latn-R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pPr>
              <a:defRPr/>
            </a:pPr>
            <a:fld id="{69B1B9B4-0E8F-4BE4-971E-8C49F55350B4}" type="datetime1">
              <a:rPr lang="en-US" smtClean="0"/>
              <a:pPr>
                <a:defRPr/>
              </a:pPr>
              <a:t>11/16/2019</a:t>
            </a:fld>
            <a:endParaRPr lang="en-US"/>
          </a:p>
        </p:txBody>
      </p:sp>
    </p:spTree>
    <p:extLst>
      <p:ext uri="{BB962C8B-B14F-4D97-AF65-F5344CB8AC3E}">
        <p14:creationId xmlns:p14="http://schemas.microsoft.com/office/powerpoint/2010/main" xmlns="" val="1806374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wrap="square" lIns="0" tIns="0" rIns="0" bIns="0" numCol="1" anchor="ctr" anchorCtr="0" compatLnSpc="1">
            <a:prstTxWarp prst="textNoShape">
              <a:avLst/>
            </a:prstTxWarp>
          </a:bodyPr>
          <a:lstStyle>
            <a:lvl1pPr algn="ctr" eaLnBrk="1" hangingPunct="1">
              <a:defRPr>
                <a:solidFill>
                  <a:srgbClr val="FFFFFF"/>
                </a:solidFill>
                <a:latin typeface="Calibri" panose="020F0502020204030204" pitchFamily="34" charset="0"/>
              </a:defRPr>
            </a:lvl1pPr>
          </a:lstStyle>
          <a:p>
            <a:fld id="{BFF53472-B952-416C-9D37-B25547E2E091}" type="slidenum">
              <a:rPr lang="en-US" altLang="sr-Latn-RS" smtClean="0"/>
              <a:pPr/>
              <a:t>‹#›</a:t>
            </a:fld>
            <a:endParaRPr lang="en-US" altLang="sr-Latn-RS"/>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2"/>
                </a:solidFill>
                <a:latin typeface="+mn-lt"/>
                <a:cs typeface="+mn-cs"/>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bg2"/>
                </a:solidFill>
                <a:latin typeface="+mn-lt"/>
                <a:cs typeface="+mn-cs"/>
              </a:defRPr>
            </a:lvl1pPr>
          </a:lstStyle>
          <a:p>
            <a:pPr>
              <a:defRPr/>
            </a:pPr>
            <a:fld id="{10CAAF39-AFBE-460D-8601-AC76B0CFF66E}" type="datetime1">
              <a:rPr lang="en-US" smtClean="0"/>
              <a:pPr>
                <a:defRPr/>
              </a:pPr>
              <a:t>11/16/2019</a:t>
            </a:fld>
            <a:endParaRPr lang="en-US"/>
          </a:p>
        </p:txBody>
      </p:sp>
    </p:spTree>
    <p:extLst>
      <p:ext uri="{BB962C8B-B14F-4D97-AF65-F5344CB8AC3E}">
        <p14:creationId xmlns:p14="http://schemas.microsoft.com/office/powerpoint/2010/main" xmlns="" val="416374613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rtl="0" eaLnBrk="1" fontAlgn="base" hangingPunct="1">
        <a:spcBef>
          <a:spcPct val="0"/>
        </a:spcBef>
        <a:spcAft>
          <a:spcPct val="0"/>
        </a:spcAft>
        <a:defRPr sz="4600" kern="1200" spc="-100">
          <a:solidFill>
            <a:schemeClr val="tx2"/>
          </a:solidFill>
          <a:latin typeface="+mj-lt"/>
          <a:ea typeface="+mj-ea"/>
          <a:cs typeface="+mj-cs"/>
        </a:defRPr>
      </a:lvl1pPr>
      <a:lvl2pPr algn="l" rtl="0" eaLnBrk="1" fontAlgn="base" hangingPunct="1">
        <a:spcBef>
          <a:spcPct val="0"/>
        </a:spcBef>
        <a:spcAft>
          <a:spcPct val="0"/>
        </a:spcAft>
        <a:defRPr sz="4600">
          <a:solidFill>
            <a:schemeClr val="tx2"/>
          </a:solidFill>
          <a:latin typeface="Cambria" panose="02040503050406030204" pitchFamily="18" charset="0"/>
        </a:defRPr>
      </a:lvl2pPr>
      <a:lvl3pPr algn="l" rtl="0" eaLnBrk="1" fontAlgn="base" hangingPunct="1">
        <a:spcBef>
          <a:spcPct val="0"/>
        </a:spcBef>
        <a:spcAft>
          <a:spcPct val="0"/>
        </a:spcAft>
        <a:defRPr sz="4600">
          <a:solidFill>
            <a:schemeClr val="tx2"/>
          </a:solidFill>
          <a:latin typeface="Cambria" panose="02040503050406030204" pitchFamily="18" charset="0"/>
        </a:defRPr>
      </a:lvl3pPr>
      <a:lvl4pPr algn="l" rtl="0" eaLnBrk="1" fontAlgn="base" hangingPunct="1">
        <a:spcBef>
          <a:spcPct val="0"/>
        </a:spcBef>
        <a:spcAft>
          <a:spcPct val="0"/>
        </a:spcAft>
        <a:defRPr sz="4600">
          <a:solidFill>
            <a:schemeClr val="tx2"/>
          </a:solidFill>
          <a:latin typeface="Cambria" panose="02040503050406030204" pitchFamily="18" charset="0"/>
        </a:defRPr>
      </a:lvl4pPr>
      <a:lvl5pPr algn="l" rtl="0" eaLnBrk="1" fontAlgn="base" hangingPunct="1">
        <a:spcBef>
          <a:spcPct val="0"/>
        </a:spcBef>
        <a:spcAft>
          <a:spcPct val="0"/>
        </a:spcAft>
        <a:defRPr sz="4600">
          <a:solidFill>
            <a:schemeClr val="tx2"/>
          </a:solidFill>
          <a:latin typeface="Cambria" panose="02040503050406030204" pitchFamily="18" charset="0"/>
        </a:defRPr>
      </a:lvl5pPr>
      <a:lvl6pPr marL="457200" algn="l" rtl="0" eaLnBrk="1" fontAlgn="base" hangingPunct="1">
        <a:spcBef>
          <a:spcPct val="0"/>
        </a:spcBef>
        <a:spcAft>
          <a:spcPct val="0"/>
        </a:spcAft>
        <a:defRPr sz="4600">
          <a:solidFill>
            <a:schemeClr val="tx2"/>
          </a:solidFill>
          <a:latin typeface="Cambria" panose="02040503050406030204" pitchFamily="18" charset="0"/>
        </a:defRPr>
      </a:lvl6pPr>
      <a:lvl7pPr marL="914400" algn="l" rtl="0" eaLnBrk="1" fontAlgn="base" hangingPunct="1">
        <a:spcBef>
          <a:spcPct val="0"/>
        </a:spcBef>
        <a:spcAft>
          <a:spcPct val="0"/>
        </a:spcAft>
        <a:defRPr sz="4600">
          <a:solidFill>
            <a:schemeClr val="tx2"/>
          </a:solidFill>
          <a:latin typeface="Cambria" panose="02040503050406030204" pitchFamily="18" charset="0"/>
        </a:defRPr>
      </a:lvl7pPr>
      <a:lvl8pPr marL="1371600" algn="l" rtl="0" eaLnBrk="1" fontAlgn="base" hangingPunct="1">
        <a:spcBef>
          <a:spcPct val="0"/>
        </a:spcBef>
        <a:spcAft>
          <a:spcPct val="0"/>
        </a:spcAft>
        <a:defRPr sz="4600">
          <a:solidFill>
            <a:schemeClr val="tx2"/>
          </a:solidFill>
          <a:latin typeface="Cambria" panose="02040503050406030204" pitchFamily="18" charset="0"/>
        </a:defRPr>
      </a:lvl8pPr>
      <a:lvl9pPr marL="1828800" algn="l" rtl="0" eaLnBrk="1" fontAlgn="base" hangingPunct="1">
        <a:spcBef>
          <a:spcPct val="0"/>
        </a:spcBef>
        <a:spcAft>
          <a:spcPct val="0"/>
        </a:spcAft>
        <a:defRPr sz="4600">
          <a:solidFill>
            <a:schemeClr val="tx2"/>
          </a:solidFill>
          <a:latin typeface="Cambria" panose="02040503050406030204" pitchFamily="18" charset="0"/>
        </a:defRPr>
      </a:lvl9pPr>
    </p:titleStyle>
    <p:bodyStyle>
      <a:lvl1pPr marL="342900" indent="-228600" algn="l" rtl="0" eaLnBrk="1" fontAlgn="base" hangingPunct="1">
        <a:spcBef>
          <a:spcPct val="20000"/>
        </a:spcBef>
        <a:spcAft>
          <a:spcPct val="0"/>
        </a:spcAft>
        <a:buClr>
          <a:schemeClr val="accent1"/>
        </a:buClr>
        <a:buFont typeface="Arial" panose="020B0604020202020204" pitchFamily="34" charset="0"/>
        <a:buChar char="•"/>
        <a:defRPr sz="2200" kern="1200">
          <a:solidFill>
            <a:schemeClr val="tx1"/>
          </a:solidFill>
          <a:latin typeface="+mn-lt"/>
          <a:ea typeface="+mn-ea"/>
          <a:cs typeface="+mn-cs"/>
        </a:defRPr>
      </a:lvl1pPr>
      <a:lvl2pPr marL="639763" indent="-228600" algn="l" rtl="0" eaLnBrk="1" fontAlgn="base" hangingPunct="1">
        <a:spcBef>
          <a:spcPct val="20000"/>
        </a:spcBef>
        <a:spcAft>
          <a:spcPct val="0"/>
        </a:spcAft>
        <a:buClr>
          <a:schemeClr val="accent2"/>
        </a:buClr>
        <a:buFont typeface="Arial" panose="020B0604020202020204" pitchFamily="34" charset="0"/>
        <a:buChar char="•"/>
        <a:defRPr sz="2000" kern="1200">
          <a:solidFill>
            <a:schemeClr val="tx1"/>
          </a:solidFill>
          <a:latin typeface="+mn-lt"/>
          <a:ea typeface="+mn-ea"/>
          <a:cs typeface="+mn-cs"/>
        </a:defRPr>
      </a:lvl2pPr>
      <a:lvl3pPr marL="1004888" indent="-228600" algn="l" rtl="0" eaLnBrk="1" fontAlgn="base" hangingPunct="1">
        <a:spcBef>
          <a:spcPct val="20000"/>
        </a:spcBef>
        <a:spcAft>
          <a:spcPct val="0"/>
        </a:spcAft>
        <a:buClr>
          <a:srgbClr val="000000"/>
        </a:buClr>
        <a:buFont typeface="Arial" panose="020B0604020202020204" pitchFamily="34" charset="0"/>
        <a:buChar char="•"/>
        <a:defRPr kern="1200">
          <a:solidFill>
            <a:schemeClr val="tx1"/>
          </a:solidFill>
          <a:latin typeface="+mn-lt"/>
          <a:ea typeface="+mn-ea"/>
          <a:cs typeface="+mn-cs"/>
        </a:defRPr>
      </a:lvl3pPr>
      <a:lvl4pPr marL="1279525" indent="-228600" algn="l" rtl="0" eaLnBrk="1" fontAlgn="base" hangingPunct="1">
        <a:spcBef>
          <a:spcPct val="20000"/>
        </a:spcBef>
        <a:spcAft>
          <a:spcPct val="0"/>
        </a:spcAft>
        <a:buClr>
          <a:srgbClr val="484848"/>
        </a:buClr>
        <a:buFont typeface="Arial" panose="020B0604020202020204" pitchFamily="34" charset="0"/>
        <a:buChar char="•"/>
        <a:defRPr sz="1600" kern="1200">
          <a:solidFill>
            <a:schemeClr val="tx1"/>
          </a:solidFill>
          <a:latin typeface="+mn-lt"/>
          <a:ea typeface="+mn-ea"/>
          <a:cs typeface="+mn-cs"/>
        </a:defRPr>
      </a:lvl4pPr>
      <a:lvl5pPr marL="1554163" indent="-228600" algn="l" rtl="0" eaLnBrk="1" fontAlgn="base" hangingPunct="1">
        <a:spcBef>
          <a:spcPct val="20000"/>
        </a:spcBef>
        <a:spcAft>
          <a:spcPct val="0"/>
        </a:spcAft>
        <a:buClr>
          <a:srgbClr val="151515"/>
        </a:buClr>
        <a:buFont typeface="Arial" panose="020B0604020202020204" pitchFamily="34"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29FA21-7A42-45B6-8CEA-F3ABFAE88FF0}"/>
              </a:ext>
            </a:extLst>
          </p:cNvPr>
          <p:cNvSpPr>
            <a:spLocks noGrp="1"/>
          </p:cNvSpPr>
          <p:nvPr>
            <p:ph type="ctrTitle"/>
          </p:nvPr>
        </p:nvSpPr>
        <p:spPr bwMode="auto">
          <a:xfrm>
            <a:off x="457200" y="2357430"/>
            <a:ext cx="7772400" cy="2000264"/>
          </a:xfrm>
        </p:spPr>
        <p:txBody>
          <a:bodyPr wrap="square" numCol="1" anchorCtr="0" compatLnSpc="1">
            <a:prstTxWarp prst="textNoShape">
              <a:avLst/>
            </a:prstTxWarp>
          </a:bodyPr>
          <a:lstStyle/>
          <a:p>
            <a:pPr algn="ctr">
              <a:defRPr/>
            </a:pPr>
            <a:r>
              <a:rPr lang="bs-Latn-BA" sz="4400" b="1" dirty="0" smtClean="0">
                <a:solidFill>
                  <a:srgbClr val="FF0000"/>
                </a:solidFill>
              </a:rPr>
              <a:t>RADNI ODNOSI U OBLASTI OSNOVNOG OBRAZOVANJA</a:t>
            </a:r>
            <a:r>
              <a:rPr lang="bs-Latn-BA" sz="4400" b="1" dirty="0">
                <a:solidFill>
                  <a:srgbClr val="FF0000"/>
                </a:solidFill>
              </a:rPr>
              <a:t/>
            </a:r>
            <a:br>
              <a:rPr lang="bs-Latn-BA" sz="4400" b="1" dirty="0">
                <a:solidFill>
                  <a:srgbClr val="FF0000"/>
                </a:solidFill>
              </a:rPr>
            </a:br>
            <a:endParaRPr lang="bs-Latn-BA" sz="4400" b="1" dirty="0">
              <a:solidFill>
                <a:srgbClr val="FF0000"/>
              </a:solidFill>
            </a:endParaRPr>
          </a:p>
        </p:txBody>
      </p:sp>
      <p:sp>
        <p:nvSpPr>
          <p:cNvPr id="14338" name="Rectangle 6">
            <a:extLst>
              <a:ext uri="{FF2B5EF4-FFF2-40B4-BE49-F238E27FC236}">
                <a16:creationId xmlns:a16="http://schemas.microsoft.com/office/drawing/2014/main" xmlns="" id="{749F25EF-3AF5-4B49-A201-6B61ABC57097}"/>
              </a:ext>
            </a:extLst>
          </p:cNvPr>
          <p:cNvSpPr>
            <a:spLocks noGrp="1"/>
          </p:cNvSpPr>
          <p:nvPr>
            <p:ph type="subTitle" idx="1"/>
          </p:nvPr>
        </p:nvSpPr>
        <p:spPr>
          <a:xfrm>
            <a:off x="457200" y="5357826"/>
            <a:ext cx="7772400" cy="1143008"/>
          </a:xfrm>
        </p:spPr>
        <p:txBody>
          <a:bodyPr/>
          <a:lstStyle/>
          <a:p>
            <a:pPr marL="114300" indent="0">
              <a:spcBef>
                <a:spcPts val="600"/>
              </a:spcBef>
              <a:spcAft>
                <a:spcPts val="600"/>
              </a:spcAft>
              <a:buNone/>
            </a:pPr>
            <a:r>
              <a:rPr lang="bs-Latn-BA" sz="1800" b="1" dirty="0">
                <a:solidFill>
                  <a:schemeClr val="tx1"/>
                </a:solidFill>
                <a:latin typeface="Arial" charset="0"/>
                <a:cs typeface="Arial" charset="0"/>
              </a:rPr>
              <a:t>Predavač: </a:t>
            </a:r>
            <a:br>
              <a:rPr lang="bs-Latn-BA" sz="1800" b="1" dirty="0">
                <a:solidFill>
                  <a:schemeClr val="tx1"/>
                </a:solidFill>
                <a:latin typeface="Arial" charset="0"/>
                <a:cs typeface="Arial" charset="0"/>
              </a:rPr>
            </a:br>
            <a:r>
              <a:rPr lang="bs-Latn-BA" sz="1800" b="1" dirty="0">
                <a:solidFill>
                  <a:schemeClr val="tx1"/>
                </a:solidFill>
                <a:latin typeface="Arial" charset="0"/>
                <a:cs typeface="Arial" charset="0"/>
              </a:rPr>
              <a:t>Fahrudin Mustafić dipl. pravnik</a:t>
            </a:r>
            <a:br>
              <a:rPr lang="bs-Latn-BA" sz="1800" b="1" dirty="0">
                <a:solidFill>
                  <a:schemeClr val="tx1"/>
                </a:solidFill>
                <a:latin typeface="Arial" charset="0"/>
                <a:cs typeface="Arial" charset="0"/>
              </a:rPr>
            </a:br>
            <a:r>
              <a:rPr lang="bs-Latn-BA" sz="1800" b="1" dirty="0">
                <a:solidFill>
                  <a:schemeClr val="tx1"/>
                </a:solidFill>
                <a:latin typeface="Arial" charset="0"/>
                <a:cs typeface="Arial" charset="0"/>
              </a:rPr>
              <a:t>Inspektor rada Kantonalne uprave za inspekcijske poslove TK</a:t>
            </a:r>
          </a:p>
          <a:p>
            <a:pPr marL="114300" indent="0">
              <a:buFont typeface="Arial" panose="020B0604020202020204" pitchFamily="34" charset="0"/>
              <a:buNone/>
            </a:pPr>
            <a:endParaRPr lang="bs-Latn-BA" altLang="sr-Latn-RS" sz="3600" b="1" dirty="0">
              <a:solidFill>
                <a:srgbClr val="FF0000"/>
              </a:solidFill>
              <a:latin typeface="Cambria" panose="02040503050406030204" pitchFamily="18" charset="0"/>
            </a:endParaRPr>
          </a:p>
        </p:txBody>
      </p:sp>
      <p:sp>
        <p:nvSpPr>
          <p:cNvPr id="6" name="TextBox 5"/>
          <p:cNvSpPr txBox="1"/>
          <p:nvPr/>
        </p:nvSpPr>
        <p:spPr>
          <a:xfrm>
            <a:off x="642910" y="285728"/>
            <a:ext cx="5214974" cy="1231106"/>
          </a:xfrm>
          <a:prstGeom prst="rect">
            <a:avLst/>
          </a:prstGeom>
          <a:noFill/>
        </p:spPr>
        <p:txBody>
          <a:bodyPr wrap="square" rtlCol="0">
            <a:spAutoFit/>
          </a:bodyPr>
          <a:lstStyle/>
          <a:p>
            <a:r>
              <a:rPr lang="sr-Latn-BA" sz="2800" b="1" dirty="0" smtClean="0"/>
              <a:t>PEDAGOŠKI ZAVOD TUZLANSKOG KANTONA</a:t>
            </a:r>
          </a:p>
          <a:p>
            <a:endParaRPr lang="sr-Latn-BA"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357982"/>
          </a:xfrm>
        </p:spPr>
        <p:txBody>
          <a:bodyPr/>
          <a:lstStyle/>
          <a:p>
            <a:pPr marL="0">
              <a:spcBef>
                <a:spcPts val="0"/>
              </a:spcBef>
              <a:buNone/>
            </a:pPr>
            <a:r>
              <a:rPr lang="sr-Latn-BA" sz="2400" dirty="0" smtClean="0"/>
              <a:t>- Poslodavci – JU OŠ su dužni uskladiti Pravilnike o radu sa odredbama Zakona o osnovnom odgoju i obrazovanju</a:t>
            </a:r>
          </a:p>
          <a:p>
            <a:pPr marL="0">
              <a:spcBef>
                <a:spcPts val="0"/>
              </a:spcBef>
              <a:buFontTx/>
              <a:buChar char="-"/>
            </a:pPr>
            <a:r>
              <a:rPr lang="sr-Latn-BA" sz="2400" dirty="0" smtClean="0"/>
              <a:t>Poslodavci su dužni u Pravilnicima o radu propisati način, uslove i postupak ostvarivanja prava radnika- demobiliziranog branilaca na uvećanje godišnjeg odmora po osnovu učešća u Oružanim snagama shodno  čl. 31. Zakona o pravima demobiliziranih branilaca i članova njihovih porodica (“Sl. Novine FBiH”, br. 54/19)  u roku od 90 dana od dana stupanja na snagu ovog Zakona , odnosno, bili su  dužni  uskladiti Pravilnike o radu po ovom osnovu najkasnije do </a:t>
            </a:r>
            <a:r>
              <a:rPr lang="sr-Latn-BA" sz="2400" dirty="0" smtClean="0">
                <a:solidFill>
                  <a:schemeClr val="accent1"/>
                </a:solidFill>
              </a:rPr>
              <a:t>06.11.2019. </a:t>
            </a:r>
            <a:r>
              <a:rPr lang="sr-Latn-BA" sz="2400" dirty="0" smtClean="0"/>
              <a:t>godine ( Zakon stupio na snagu dana 08.08.2019. godine)</a:t>
            </a:r>
          </a:p>
          <a:p>
            <a:pPr marL="0">
              <a:spcBef>
                <a:spcPts val="0"/>
              </a:spcBef>
            </a:pPr>
            <a:r>
              <a:rPr lang="sr-Latn-BA" sz="2400" dirty="0" smtClean="0"/>
              <a:t>Procedura donošenja Pravilnika o radu</a:t>
            </a:r>
          </a:p>
          <a:p>
            <a:pPr marL="0">
              <a:spcBef>
                <a:spcPts val="0"/>
              </a:spcBef>
              <a:buFontTx/>
              <a:buChar char="-"/>
            </a:pPr>
            <a:r>
              <a:rPr lang="sr-Latn-BA" sz="2400" dirty="0" smtClean="0"/>
              <a:t>Izrada prijedloga Pravilnika</a:t>
            </a:r>
          </a:p>
          <a:p>
            <a:pPr marL="0">
              <a:spcBef>
                <a:spcPts val="0"/>
              </a:spcBef>
              <a:buFontTx/>
              <a:buChar char="-"/>
            </a:pPr>
            <a:r>
              <a:rPr lang="sr-Latn-BA" sz="2400" dirty="0" smtClean="0"/>
              <a:t>Dostavljanje prijedloga Pravilnika sindikatu u smislu konsultacija iz čl. 118.st. 2 ZOR i čl. 23 i  24. Zakona o vijeću zaposlenika (“Sl. Novine FBiH”, br. 38/04)</a:t>
            </a:r>
            <a:endParaRPr lang="sr-Latn-BA" sz="2400"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10</a:t>
            </a:fld>
            <a:endParaRPr lang="en-US" altLang="sr-Latn-R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429420"/>
          </a:xfrm>
        </p:spPr>
        <p:txBody>
          <a:bodyPr/>
          <a:lstStyle/>
          <a:p>
            <a:pPr marL="0">
              <a:spcBef>
                <a:spcPts val="0"/>
              </a:spcBef>
              <a:buNone/>
            </a:pPr>
            <a:r>
              <a:rPr lang="sr-Latn-BA" dirty="0" smtClean="0"/>
              <a:t>- Upućuje prijedlog Pravilnika Školskom odboru na usvajanje</a:t>
            </a:r>
          </a:p>
          <a:p>
            <a:pPr marL="0">
              <a:spcBef>
                <a:spcPts val="0"/>
              </a:spcBef>
              <a:buFontTx/>
              <a:buChar char="-"/>
            </a:pPr>
            <a:r>
              <a:rPr lang="sr-Latn-BA" dirty="0" smtClean="0"/>
              <a:t>Shodno čl. 5. Uredbe o vršenju ovlaštenja organa TK u JU čiji je osnivač TK (“Sl. novine TK”, br. 12/06 i 07/09), Školski odbor je  dužan od resornog Ministarstva pribaviti mišljenje na Pravilnik</a:t>
            </a:r>
          </a:p>
          <a:p>
            <a:pPr marL="0">
              <a:spcBef>
                <a:spcPts val="0"/>
              </a:spcBef>
              <a:buFontTx/>
              <a:buChar char="-"/>
            </a:pPr>
            <a:r>
              <a:rPr lang="sr-Latn-BA" dirty="0" smtClean="0"/>
              <a:t>Objavljuje Pravilnik na oglasnu tablu Škole (čl. 118. st. 3 ZOR)</a:t>
            </a:r>
          </a:p>
          <a:p>
            <a:pPr marL="0">
              <a:spcBef>
                <a:spcPts val="0"/>
              </a:spcBef>
              <a:buNone/>
            </a:pPr>
            <a:r>
              <a:rPr lang="sr-Latn-BA" dirty="0" smtClean="0">
                <a:solidFill>
                  <a:schemeClr val="accent1"/>
                </a:solidFill>
              </a:rPr>
              <a:t>Napomena</a:t>
            </a:r>
            <a:r>
              <a:rPr lang="sr-Latn-BA" dirty="0" smtClean="0"/>
              <a:t>: Svaku izmjenu i dopunu Pravilnika treba donijeti po istoj proceduri  kao i osnovni tekst Pravilnika.</a:t>
            </a:r>
          </a:p>
          <a:p>
            <a:pPr marL="0">
              <a:spcBef>
                <a:spcPts val="0"/>
              </a:spcBef>
              <a:buNone/>
            </a:pPr>
            <a:r>
              <a:rPr lang="sr-Latn-BA" dirty="0" smtClean="0"/>
              <a:t>Ukoliko poslodavac donese Pravilnik o radu ili neku izmjenu i dopunu suprotno navedenoj proceduri konsultiranja sa sindikatom,  shodno čl. 25. Zakona o vijeću zaposlenika takav Pravilnik ili izmjena i dopuna su </a:t>
            </a:r>
            <a:r>
              <a:rPr lang="sr-Latn-BA" dirty="0" smtClean="0">
                <a:solidFill>
                  <a:schemeClr val="accent1"/>
                </a:solidFill>
              </a:rPr>
              <a:t>NIŠTAVNI. </a:t>
            </a:r>
          </a:p>
          <a:p>
            <a:pPr marL="0">
              <a:spcBef>
                <a:spcPts val="0"/>
              </a:spcBef>
              <a:buNone/>
            </a:pPr>
            <a:r>
              <a:rPr lang="sr-Latn-BA" dirty="0" smtClean="0"/>
              <a:t>SADRŽAJ PRAVILNIKA O RADU:</a:t>
            </a:r>
          </a:p>
          <a:p>
            <a:pPr marL="0">
              <a:spcBef>
                <a:spcPts val="0"/>
              </a:spcBef>
              <a:buFontTx/>
              <a:buChar char="-"/>
            </a:pPr>
            <a:r>
              <a:rPr lang="sr-Latn-BA" dirty="0" smtClean="0"/>
              <a:t>Opšte odredbe</a:t>
            </a:r>
          </a:p>
          <a:p>
            <a:pPr marL="0">
              <a:spcBef>
                <a:spcPts val="0"/>
              </a:spcBef>
              <a:buFontTx/>
              <a:buChar char="-"/>
            </a:pPr>
            <a:r>
              <a:rPr lang="sr-Latn-BA" dirty="0" smtClean="0"/>
              <a:t>Zaključivanje ugovora o radu i zasnivanje radnog odnosa</a:t>
            </a:r>
          </a:p>
          <a:p>
            <a:pPr marL="0">
              <a:spcBef>
                <a:spcPts val="0"/>
              </a:spcBef>
              <a:buFontTx/>
              <a:buChar char="-"/>
            </a:pPr>
            <a:r>
              <a:rPr lang="sr-Latn-BA" dirty="0" smtClean="0"/>
              <a:t>Stručno usavršavanje i napredovanje radnika</a:t>
            </a:r>
          </a:p>
          <a:p>
            <a:pPr marL="0">
              <a:spcBef>
                <a:spcPts val="0"/>
              </a:spcBef>
              <a:buFontTx/>
              <a:buChar char="-"/>
            </a:pPr>
            <a:r>
              <a:rPr lang="sr-Latn-BA" dirty="0" smtClean="0"/>
              <a:t>Radno vrijeme radnika</a:t>
            </a:r>
          </a:p>
          <a:p>
            <a:pPr marL="0">
              <a:spcBef>
                <a:spcPts val="0"/>
              </a:spcBef>
              <a:buFontTx/>
              <a:buChar char="-"/>
            </a:pPr>
            <a:r>
              <a:rPr lang="sr-Latn-BA" dirty="0" smtClean="0"/>
              <a:t>Odmori i odsustva</a:t>
            </a:r>
          </a:p>
          <a:p>
            <a:pPr marL="0">
              <a:spcBef>
                <a:spcPts val="0"/>
              </a:spcBef>
              <a:buFontTx/>
              <a:buChar char="-"/>
            </a:pPr>
            <a:r>
              <a:rPr lang="sr-Latn-BA" dirty="0" smtClean="0"/>
              <a:t>Sistematizacija i organizacija radnih mjesta</a:t>
            </a:r>
          </a:p>
          <a:p>
            <a:pPr marL="0">
              <a:spcBef>
                <a:spcPts val="0"/>
              </a:spcBef>
              <a:buFontTx/>
              <a:buChar char="-"/>
            </a:pPr>
            <a:r>
              <a:rPr lang="sr-Latn-BA" dirty="0" smtClean="0"/>
              <a:t>Plaće, naknade plaća, nagrade i druge naknade</a:t>
            </a:r>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11</a:t>
            </a:fld>
            <a:endParaRPr lang="en-US" altLang="sr-Latn-R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85728"/>
            <a:ext cx="7620000" cy="6572272"/>
          </a:xfrm>
        </p:spPr>
        <p:txBody>
          <a:bodyPr/>
          <a:lstStyle/>
          <a:p>
            <a:pPr marL="0" indent="0">
              <a:spcBef>
                <a:spcPts val="0"/>
              </a:spcBef>
              <a:buFontTx/>
              <a:buChar char="-"/>
            </a:pPr>
            <a:r>
              <a:rPr lang="sr-Latn-BA" sz="2400" dirty="0" smtClean="0"/>
              <a:t>Zastita radnika</a:t>
            </a:r>
          </a:p>
          <a:p>
            <a:pPr marL="0" indent="0">
              <a:spcBef>
                <a:spcPts val="0"/>
              </a:spcBef>
              <a:buFontTx/>
              <a:buChar char="-"/>
            </a:pPr>
            <a:r>
              <a:rPr lang="sr-Latn-BA" sz="2400" dirty="0" smtClean="0"/>
              <a:t>Izumi i tehnička unapređenja</a:t>
            </a:r>
          </a:p>
          <a:p>
            <a:pPr marL="0" indent="0">
              <a:spcBef>
                <a:spcPts val="0"/>
              </a:spcBef>
              <a:buFontTx/>
              <a:buChar char="-"/>
            </a:pPr>
            <a:r>
              <a:rPr lang="sr-Latn-BA" sz="2400" dirty="0" smtClean="0"/>
              <a:t>Zabrana takmičenja radnika sa Školom</a:t>
            </a:r>
          </a:p>
          <a:p>
            <a:pPr marL="0" indent="0">
              <a:spcBef>
                <a:spcPts val="0"/>
              </a:spcBef>
              <a:buFontTx/>
              <a:buChar char="-"/>
            </a:pPr>
            <a:r>
              <a:rPr lang="sr-Latn-BA" sz="2400" dirty="0" smtClean="0"/>
              <a:t>Odlučivanje o pjedinačnim pravima i obavezama radnika  i          </a:t>
            </a:r>
          </a:p>
          <a:p>
            <a:pPr marL="0" indent="0">
              <a:spcBef>
                <a:spcPts val="0"/>
              </a:spcBef>
              <a:buNone/>
            </a:pPr>
            <a:r>
              <a:rPr lang="sr-Latn-BA" sz="2400" dirty="0" smtClean="0"/>
              <a:t>  naknada štete </a:t>
            </a:r>
          </a:p>
          <a:p>
            <a:pPr marL="0" indent="0">
              <a:spcBef>
                <a:spcPts val="0"/>
              </a:spcBef>
              <a:buFontTx/>
              <a:buChar char="-"/>
            </a:pPr>
            <a:r>
              <a:rPr lang="sr-Latn-BA" sz="2400" dirty="0" smtClean="0"/>
              <a:t>Prestanak ugovora o radu i radnog odnosa</a:t>
            </a:r>
          </a:p>
          <a:p>
            <a:pPr marL="0" indent="0">
              <a:spcBef>
                <a:spcPts val="0"/>
              </a:spcBef>
              <a:buFontTx/>
              <a:buChar char="-"/>
            </a:pPr>
            <a:r>
              <a:rPr lang="sr-Latn-BA" sz="2400" dirty="0" smtClean="0"/>
              <a:t>Zbrinjavanje viška radnika</a:t>
            </a:r>
          </a:p>
          <a:p>
            <a:pPr marL="0" indent="0">
              <a:spcBef>
                <a:spcPts val="0"/>
              </a:spcBef>
              <a:buFontTx/>
              <a:buChar char="-"/>
            </a:pPr>
            <a:r>
              <a:rPr lang="sr-Latn-BA" sz="2400" dirty="0" smtClean="0"/>
              <a:t>Ostvarivanje prava iz radnog odnosa</a:t>
            </a:r>
          </a:p>
          <a:p>
            <a:pPr marL="0" indent="0">
              <a:spcBef>
                <a:spcPts val="0"/>
              </a:spcBef>
              <a:buFontTx/>
              <a:buChar char="-"/>
            </a:pPr>
            <a:r>
              <a:rPr lang="sr-Latn-BA" sz="2400" dirty="0" smtClean="0"/>
              <a:t> odgovornost radnika za povredu radne obaveze  </a:t>
            </a:r>
          </a:p>
          <a:p>
            <a:pPr marL="0" indent="0">
              <a:spcBef>
                <a:spcPts val="0"/>
              </a:spcBef>
              <a:buFontTx/>
              <a:buChar char="-"/>
            </a:pPr>
            <a:r>
              <a:rPr lang="sr-Latn-BA" sz="2400" dirty="0" smtClean="0"/>
              <a:t>Uslovi rada sindikata</a:t>
            </a:r>
          </a:p>
          <a:p>
            <a:pPr marL="0" indent="0">
              <a:spcBef>
                <a:spcPts val="0"/>
              </a:spcBef>
              <a:buFontTx/>
              <a:buChar char="-"/>
            </a:pPr>
            <a:r>
              <a:rPr lang="sr-Latn-BA" sz="2400" dirty="0" smtClean="0"/>
              <a:t>Štrajk</a:t>
            </a:r>
          </a:p>
          <a:p>
            <a:pPr marL="0" indent="0">
              <a:spcBef>
                <a:spcPts val="0"/>
              </a:spcBef>
              <a:buFontTx/>
              <a:buChar char="-"/>
            </a:pPr>
            <a:r>
              <a:rPr lang="sr-Latn-BA" sz="2400" dirty="0" smtClean="0"/>
              <a:t>Posebne odredbe(privremeni i povremeni poslovi, prava radnika izabranih i imenovanih na javne dužnosti ili profesionalne funkcije, prava radnika – kandidata na neku od  javnih dužnosti)</a:t>
            </a:r>
          </a:p>
          <a:p>
            <a:pPr marL="0" indent="0">
              <a:spcBef>
                <a:spcPts val="0"/>
              </a:spcBef>
              <a:buFontTx/>
              <a:buChar char="-"/>
            </a:pPr>
            <a:r>
              <a:rPr lang="sr-Latn-BA" sz="2400" dirty="0" smtClean="0"/>
              <a:t>Prijelazne i završne odredbe</a:t>
            </a:r>
          </a:p>
          <a:p>
            <a:pPr marL="0" indent="0">
              <a:spcBef>
                <a:spcPts val="0"/>
              </a:spcBef>
              <a:buFontTx/>
              <a:buChar char="-"/>
            </a:pPr>
            <a:r>
              <a:rPr lang="sr-Latn-BA" sz="2400" dirty="0" smtClean="0"/>
              <a:t>Zabilješka da su prije donošenja Pravilnika vršene</a:t>
            </a:r>
          </a:p>
          <a:p>
            <a:pPr marL="0" indent="0">
              <a:spcBef>
                <a:spcPts val="0"/>
              </a:spcBef>
              <a:buNone/>
            </a:pPr>
            <a:endParaRPr lang="sr-Latn-BA" sz="2400" dirty="0" smtClean="0"/>
          </a:p>
          <a:p>
            <a:pPr marL="0" indent="0">
              <a:spcBef>
                <a:spcPts val="0"/>
              </a:spcBef>
              <a:buFontTx/>
              <a:buChar char="-"/>
            </a:pPr>
            <a:endParaRPr lang="sr-Latn-BA" sz="2400" dirty="0" smtClean="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12</a:t>
            </a:fld>
            <a:endParaRPr lang="en-US" altLang="sr-Latn-R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186510"/>
          </a:xfrm>
        </p:spPr>
        <p:txBody>
          <a:bodyPr/>
          <a:lstStyle/>
          <a:p>
            <a:pPr algn="just">
              <a:buNone/>
            </a:pPr>
            <a:r>
              <a:rPr lang="sr-Latn-BA" sz="2400" dirty="0" smtClean="0"/>
              <a:t>konsultacije sa sindikatom</a:t>
            </a:r>
          </a:p>
          <a:p>
            <a:pPr algn="just">
              <a:buNone/>
            </a:pPr>
            <a:r>
              <a:rPr lang="sr-Latn-BA" sz="2400" dirty="0" smtClean="0"/>
              <a:t>- Zabilješka da je  Pravinik bio oglašen na oglasnoj tabli Škole</a:t>
            </a:r>
          </a:p>
          <a:p>
            <a:pPr>
              <a:buNone/>
            </a:pPr>
            <a:r>
              <a:rPr lang="sr-Latn-BA" sz="2400" dirty="0" smtClean="0">
                <a:solidFill>
                  <a:schemeClr val="accent1"/>
                </a:solidFill>
              </a:rPr>
              <a:t>Napomena</a:t>
            </a:r>
            <a:r>
              <a:rPr lang="sr-Latn-BA" sz="2400" dirty="0" smtClean="0"/>
              <a:t>: Pravilnik o radu može biti donesen u integralnom tekstu po poglavljima , a može biti donesen i  fragmentarno gdje bi poglavlja integranog teksta donošena  kao zasebni pravilnici koji bi opet  svi zajedno činili opšti akt poslodavca iz čl. 118. ZOR.</a:t>
            </a:r>
          </a:p>
          <a:p>
            <a:pPr>
              <a:buNone/>
            </a:pPr>
            <a:r>
              <a:rPr lang="sr-Latn-BA" sz="2400" dirty="0" smtClean="0">
                <a:solidFill>
                  <a:schemeClr val="accent1"/>
                </a:solidFill>
              </a:rPr>
              <a:t>Napomena</a:t>
            </a:r>
            <a:r>
              <a:rPr lang="sr-Latn-BA" sz="2400" dirty="0" smtClean="0"/>
              <a:t>: ukoliko poslodavci donose fragmentarno opšti akt poslodavca iz člana 118 ZOR (Pravilnik o radu), svi fragmenti – pravilnici i njihove izmjene i dopune (npr. Pravilnik o platama, Pravilnik o sistematizaciji i organizaciji radnih mjesta, Pravilnik o materijalnoj i disciplinskoj odgovornosti radnika itd.) moraju biti donošeni po propisanoj proceduri kao integralni tekst Pravilnika o radu.</a:t>
            </a:r>
          </a:p>
          <a:p>
            <a:pPr>
              <a:buNone/>
            </a:pP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13</a:t>
            </a:fld>
            <a:endParaRPr lang="en-US" altLang="sr-Latn-R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115072"/>
          </a:xfrm>
        </p:spPr>
        <p:txBody>
          <a:bodyPr/>
          <a:lstStyle/>
          <a:p>
            <a:pPr>
              <a:buNone/>
            </a:pPr>
            <a:r>
              <a:rPr lang="sr-Latn-BA" dirty="0" smtClean="0">
                <a:solidFill>
                  <a:schemeClr val="accent1"/>
                </a:solidFill>
              </a:rPr>
              <a:t>2.EVIDENCIJE O RADNOM VREMENU RADNIKA (čl. 43 ZOR i čl. 8. Pravilnika sadržaju i načinu vođenja evidencija o radnicima i drugim licima angažovanim na radu)</a:t>
            </a:r>
          </a:p>
          <a:p>
            <a:pPr>
              <a:buFontTx/>
              <a:buChar char="-"/>
            </a:pPr>
            <a:r>
              <a:rPr lang="sr-Latn-BA" dirty="0" smtClean="0"/>
              <a:t>Direktor škole je odgovoran za vođenje evidencija, za njihovu ažurnost i tačnost. Direktor može lično voditi te evidencije ili zadužiti nekog od radnika. Direktor je obavezan kontrolisati vođenje ovih evidencija ukoliko iste vodi radnik(čl. 10. st. 2 Pravilnika)</a:t>
            </a:r>
          </a:p>
          <a:p>
            <a:pPr>
              <a:buFontTx/>
              <a:buChar char="-"/>
            </a:pPr>
            <a:r>
              <a:rPr lang="sr-Latn-BA" dirty="0" smtClean="0"/>
              <a:t>Evidencije o radnom vremenu radnika(šihtarice) se moraju voditi uredno, razumljivo i ažurno i to svakodnevno (na početku i na kraju radnog dana) čl. 9. st.2. Pravilnika</a:t>
            </a:r>
          </a:p>
          <a:p>
            <a:pPr>
              <a:buFontTx/>
              <a:buChar char="-"/>
            </a:pPr>
            <a:r>
              <a:rPr lang="sr-Latn-BA" dirty="0" smtClean="0"/>
              <a:t>Obrazac prijave mjesečnih podataka za obračun plata, knjiga dužurstva, evidencije koje vode lica na obezbjeđenju objekta nisu i ne mogu se smatrati evidencijama o radnom vremenu radnika iz čl. 8. Pravilnika iz razloga što je Zakonom i Pravilnikom jasno  propisan način na koji se vode evidencije o radnom vremenu radnika, odnosno šta ista treba sadržavati </a:t>
            </a: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14</a:t>
            </a:fld>
            <a:endParaRPr lang="en-US" altLang="sr-Latn-R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214290"/>
            <a:ext cx="7620000" cy="6186510"/>
          </a:xfrm>
        </p:spPr>
        <p:txBody>
          <a:bodyPr/>
          <a:lstStyle/>
          <a:p>
            <a:pPr>
              <a:buFontTx/>
              <a:buChar char="-"/>
            </a:pPr>
            <a:r>
              <a:rPr lang="sr-Latn-BA" dirty="0" smtClean="0">
                <a:solidFill>
                  <a:schemeClr val="accent1"/>
                </a:solidFill>
              </a:rPr>
              <a:t>U članu 8. Pravilnika je decidno propisano koje podatke evidencije o radnom vremenu (šihtarice) moraju sadržavati</a:t>
            </a:r>
          </a:p>
          <a:p>
            <a:pPr>
              <a:buFontTx/>
              <a:buChar char="-"/>
            </a:pPr>
            <a:r>
              <a:rPr lang="sr-Latn-BA" dirty="0" smtClean="0"/>
              <a:t>Ove evidencije se mogu voditi pisano u obliku knjige ili u elektronskom obliku uz korištenje odgovarajućih kratica, ali uz jasno pojašnjenje svake kratice čl. 13. Pravilnika</a:t>
            </a:r>
          </a:p>
          <a:p>
            <a:pPr>
              <a:buFontTx/>
              <a:buChar char="-"/>
            </a:pPr>
            <a:r>
              <a:rPr lang="sr-Latn-BA" dirty="0" smtClean="0"/>
              <a:t>Ove evidencije poslodavac je dužan čuvati najmanje </a:t>
            </a:r>
            <a:r>
              <a:rPr lang="sr-Latn-BA" dirty="0" smtClean="0">
                <a:solidFill>
                  <a:schemeClr val="accent1"/>
                </a:solidFill>
              </a:rPr>
              <a:t>pet </a:t>
            </a:r>
            <a:r>
              <a:rPr lang="sr-Latn-BA" dirty="0" smtClean="0"/>
              <a:t>godina, a u slučaju radnog spora u kojem bi ove evidencije mogle biti relevantan dokaz, poslodavac ih je  dužan  čuvati do pravosnažnog okončanja tog radnog spora čl. 14.st. 1 Pravinika</a:t>
            </a:r>
          </a:p>
          <a:p>
            <a:pPr>
              <a:buFontTx/>
              <a:buChar char="-"/>
            </a:pPr>
            <a:r>
              <a:rPr lang="sr-Latn-BA" dirty="0" smtClean="0"/>
              <a:t>Radnik ima pravo uvida u ove evidencije čl. 14. st. 2 Pravilnika</a:t>
            </a:r>
            <a:endParaRPr lang="sr-Latn-BA" dirty="0" smtClean="0">
              <a:solidFill>
                <a:schemeClr val="accent1"/>
              </a:solidFill>
            </a:endParaRPr>
          </a:p>
          <a:p>
            <a:r>
              <a:rPr lang="sr-Latn-BA" dirty="0" smtClean="0"/>
              <a:t>Na univerzitetima i drugim naučnim institucijama, za </a:t>
            </a:r>
            <a:r>
              <a:rPr lang="sr-Latn-BA" dirty="0" smtClean="0">
                <a:solidFill>
                  <a:schemeClr val="accent1"/>
                </a:solidFill>
              </a:rPr>
              <a:t>zaposlene nastavnike , saradnike</a:t>
            </a:r>
            <a:r>
              <a:rPr lang="sr-Latn-BA" dirty="0" smtClean="0"/>
              <a:t>, naučnike i umjetnike, te ustanovama  predškolskog, </a:t>
            </a:r>
            <a:r>
              <a:rPr lang="sr-Latn-BA" dirty="0" smtClean="0">
                <a:solidFill>
                  <a:schemeClr val="accent1"/>
                </a:solidFill>
              </a:rPr>
              <a:t>osnovnog </a:t>
            </a:r>
            <a:r>
              <a:rPr lang="sr-Latn-BA" dirty="0" smtClean="0"/>
              <a:t>i srednjeg obrazovanja za zaposlene koji učestvuju u </a:t>
            </a:r>
            <a:r>
              <a:rPr lang="sr-Latn-BA" dirty="0" smtClean="0">
                <a:solidFill>
                  <a:schemeClr val="accent1"/>
                </a:solidFill>
              </a:rPr>
              <a:t>neposrednom </a:t>
            </a:r>
            <a:r>
              <a:rPr lang="sr-Latn-BA" dirty="0" smtClean="0"/>
              <a:t>odgojnoobrazovnom radu , podaci o radnom vremenu prilagođeni su prirodi njihovog rada na način da se posebno evidentiraju </a:t>
            </a:r>
            <a:r>
              <a:rPr lang="sr-Latn-BA" dirty="0" smtClean="0">
                <a:solidFill>
                  <a:schemeClr val="accent1"/>
                </a:solidFill>
              </a:rPr>
              <a:t>samo normirani oblici rada</a:t>
            </a:r>
            <a:r>
              <a:rPr lang="sr-Latn-BA" dirty="0" smtClean="0"/>
              <a:t>, čl. 8. st. 3 Pravilnika</a:t>
            </a:r>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15</a:t>
            </a:fld>
            <a:endParaRPr lang="en-US" altLang="sr-Latn-R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429420"/>
          </a:xfrm>
        </p:spPr>
        <p:txBody>
          <a:bodyPr/>
          <a:lstStyle/>
          <a:p>
            <a:r>
              <a:rPr lang="sr-Latn-BA" dirty="0" smtClean="0"/>
              <a:t>Škola kao poslodvac,  za radnike koji učestvuju neposredno u odgojno-obrazovnom radu, obavezna posebno evidentirati samo normirane oblike rada, odnosno samo </a:t>
            </a:r>
            <a:r>
              <a:rPr lang="sr-Latn-BA" dirty="0" smtClean="0">
                <a:solidFill>
                  <a:schemeClr val="accent1"/>
                </a:solidFill>
              </a:rPr>
              <a:t>satnicu (čas) </a:t>
            </a:r>
            <a:r>
              <a:rPr lang="sr-Latn-BA" dirty="0" smtClean="0"/>
              <a:t>u kojoj se izvodi nastava ( redovan čas, ČOZ, dodatna, dopunska, instruktivna,sekcija isl.), bez sati pripreme za nastavu, stručnog usavršavanja, prisustvo odjeljenjskom i nastavničkom vijeću i drugim sručnim organima Škole, dežurstva, konsultacije sa roditeljima  isl. </a:t>
            </a:r>
            <a:r>
              <a:rPr lang="sr-Latn-BA" u="sng" dirty="0" smtClean="0"/>
              <a:t>Škole su dužne voditi evidenciju o </a:t>
            </a:r>
            <a:r>
              <a:rPr lang="sr-Latn-BA" u="sng" dirty="0" smtClean="0">
                <a:solidFill>
                  <a:schemeClr val="accent1"/>
                </a:solidFill>
              </a:rPr>
              <a:t>efektivnim satima rada </a:t>
            </a:r>
            <a:r>
              <a:rPr lang="sr-Latn-BA" u="sng" dirty="0" smtClean="0"/>
              <a:t>neovisno o njihovom vrednovanju i načinu plaćanja.</a:t>
            </a:r>
          </a:p>
          <a:p>
            <a:r>
              <a:rPr lang="sr-Latn-BA" dirty="0" smtClean="0"/>
              <a:t>Ako je za Školu lakše uz normirane oblike rada za te radnike može se voditi i ukupno dnevno radno vrijeme na način da stupac  u evidencijama “ukupno dnevno radno vrijeme” podijeli na dva podstupca: “normirani oblici rada” i “drugo dnevno radno vrijeme” te da u njih unosi odgovarajuće podatke , tj. u prvom podstupcu unosi normirane oblike rada, a u drugom podstupcu ostalo dnevno radno vrijeme (pripreme za nastavu, stručno usavršavanje isl.) što bi na kraju radne sedmice iznosilo 40 sati sedmično. </a:t>
            </a: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16</a:t>
            </a:fld>
            <a:endParaRPr lang="en-US" altLang="sr-Latn-R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115072"/>
          </a:xfrm>
        </p:spPr>
        <p:txBody>
          <a:bodyPr/>
          <a:lstStyle/>
          <a:p>
            <a:r>
              <a:rPr lang="sr-Latn-BA" dirty="0" smtClean="0"/>
              <a:t>Škola kao poslodavac za radnike koji učestvuju u neposrednom odgojnoobrazovnom radu (nastavnike i saradnike) nema obavezu voditi sve podatke o ugovorenom punom, odnosno nepunom radnom vremenu, nego samo podatke o normiranim oblicima rada, međutim, nije zabranjeno i da Škole koje to cijene praktičnim i korisnim, mogu za te radnike osim normiranih oblika rada voditi i podatke o ukupnom radnom vremenu, kao i za ostale zaposlene u Školi.( ovo mišljenje je zasnovano na ustanovljenoj  upravnoj praksi iz Rješenja Federalne uprave za inspekcijske poslove br. UP-II-05-34-17-00062/2019 od 15.08.2019. godine kao drugostepenog organa za rješavanje po žalbama na rješenja kantonalnih inspektora rada)</a:t>
            </a:r>
          </a:p>
          <a:p>
            <a:r>
              <a:rPr lang="sr-Latn-BA" dirty="0" smtClean="0"/>
              <a:t>MATIČNA KNJIGA RADNIKA, član 3. Pravilnika</a:t>
            </a:r>
          </a:p>
          <a:p>
            <a:pPr>
              <a:buNone/>
            </a:pPr>
            <a:r>
              <a:rPr lang="sr-Latn-BA" dirty="0" smtClean="0">
                <a:solidFill>
                  <a:schemeClr val="accent1"/>
                </a:solidFill>
              </a:rPr>
              <a:t>Napomena</a:t>
            </a:r>
            <a:r>
              <a:rPr lang="sr-Latn-BA" dirty="0" smtClean="0"/>
              <a:t>: treba voditi nove knjige sa novim podacima u odnosu na  obrasce matične knjige koje su vođene prije 26.11. 2016. godine kao dana stupanja na snagu Pravilnika.</a:t>
            </a:r>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17</a:t>
            </a:fld>
            <a:endParaRPr lang="en-US" altLang="sr-Latn-R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186510"/>
          </a:xfrm>
        </p:spPr>
        <p:txBody>
          <a:bodyPr/>
          <a:lstStyle/>
          <a:p>
            <a:pPr>
              <a:buNone/>
            </a:pPr>
            <a:r>
              <a:rPr lang="sr-Latn-BA" sz="2800" dirty="0" smtClean="0">
                <a:solidFill>
                  <a:schemeClr val="accent1"/>
                </a:solidFill>
              </a:rPr>
              <a:t>3. GODIŠNJI ODMOR RADNIKA čl. 47, do 52. ZOR, čl. 88. Zakon o osnovnom odgoju i obrazovanju i čl. 16. do 21. Kolektivnog ugovora za dj. os. obr.  </a:t>
            </a:r>
          </a:p>
          <a:p>
            <a:pPr marL="0" indent="-216000" algn="just">
              <a:spcBef>
                <a:spcPts val="0"/>
              </a:spcBef>
              <a:spcAft>
                <a:spcPts val="0"/>
              </a:spcAft>
              <a:buClrTx/>
              <a:buFont typeface="Arial" charset="0"/>
              <a:buNone/>
              <a:defRPr/>
            </a:pPr>
            <a:r>
              <a:rPr lang="sr-Latn-BA" sz="2400" dirty="0" smtClean="0">
                <a:solidFill>
                  <a:schemeClr val="accent1"/>
                </a:solidFill>
              </a:rPr>
              <a:t>Napomena: Radnik se ne može odreći prava na godišnji domor, Poslodavac radniku ne može uskratit pravo na godišnji, niti mu može isplatit naknadu umjesto kotištenja godišnjeg odmora osim slučaja iz člana 52.st.4 ZOR</a:t>
            </a:r>
          </a:p>
          <a:p>
            <a:pPr marL="0">
              <a:spcBef>
                <a:spcPts val="0"/>
              </a:spcBef>
            </a:pPr>
            <a:r>
              <a:rPr lang="sr-Latn-BA" sz="2400" dirty="0" smtClean="0"/>
              <a:t>Godišnji odmor, u širem smislu, označava period u godini kada radnik privremeno prestaje sa obavljanjem redovnih poslovnih aktivnosti (rada), najčešće u svrhu odmora i rekreacije, odnosno </a:t>
            </a:r>
            <a:r>
              <a:rPr lang="sr-Latn-BA" sz="2400" dirty="0" smtClean="0">
                <a:solidFill>
                  <a:schemeClr val="accent1"/>
                </a:solidFill>
              </a:rPr>
              <a:t>obnavljanja radnikovih psihofizičkih  sposobnosti,  potrebnih za siguran i uspješan rad.</a:t>
            </a:r>
          </a:p>
          <a:p>
            <a:pPr marL="0">
              <a:spcBef>
                <a:spcPts val="0"/>
              </a:spcBef>
            </a:pPr>
            <a:r>
              <a:rPr lang="sr-Latn-BA" sz="2400" dirty="0" smtClean="0"/>
              <a:t>Uslovi, trajanje i način korištenja godišnjeg odmora utvrđuje se  Zakonom o radu, kolektivnim ugovorom (općim, granskim i pojedinačnim), pravilnikom o radu i ugovorom o radu. </a:t>
            </a:r>
          </a:p>
          <a:p>
            <a:pPr marL="0">
              <a:spcBef>
                <a:spcPts val="0"/>
              </a:spcBef>
            </a:pPr>
            <a:endParaRPr lang="sr-Latn-BA" sz="2400" dirty="0" smtClean="0">
              <a:solidFill>
                <a:schemeClr val="accent1"/>
              </a:solidFill>
            </a:endParaRPr>
          </a:p>
          <a:p>
            <a:pPr>
              <a:buNone/>
            </a:pPr>
            <a:endParaRPr lang="sr-Latn-BA" sz="2800"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18</a:t>
            </a:fld>
            <a:endParaRPr lang="en-US" altLang="sr-Latn-R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115072"/>
          </a:xfrm>
        </p:spPr>
        <p:txBody>
          <a:bodyPr/>
          <a:lstStyle/>
          <a:p>
            <a:pPr marL="0" algn="just">
              <a:spcBef>
                <a:spcPts val="0"/>
              </a:spcBef>
              <a:buNone/>
              <a:defRPr/>
            </a:pPr>
            <a:r>
              <a:rPr lang="sr-Latn-BA" sz="2000" dirty="0" smtClean="0">
                <a:solidFill>
                  <a:schemeClr val="accent6">
                    <a:lumMod val="75000"/>
                    <a:lumOff val="25000"/>
                  </a:schemeClr>
                </a:solidFill>
              </a:rPr>
              <a:t>DUŽINA TRAJANJA I STICANJE PRAVA NA GODIŠNJI ODMOR čl. 47. i 48. ZOR</a:t>
            </a:r>
            <a:endParaRPr lang="sr-Latn-BA" dirty="0" smtClean="0">
              <a:solidFill>
                <a:schemeClr val="accent6">
                  <a:lumMod val="75000"/>
                  <a:lumOff val="25000"/>
                </a:schemeClr>
              </a:solidFill>
            </a:endParaRPr>
          </a:p>
          <a:p>
            <a:pPr marL="0" algn="just">
              <a:spcBef>
                <a:spcPts val="0"/>
              </a:spcBef>
              <a:defRPr/>
            </a:pPr>
            <a:r>
              <a:rPr lang="sr-Latn-BA" dirty="0" smtClean="0"/>
              <a:t>Radnik, za </a:t>
            </a:r>
            <a:r>
              <a:rPr lang="sr-Latn-BA" dirty="0" smtClean="0">
                <a:solidFill>
                  <a:schemeClr val="accent1"/>
                </a:solidFill>
              </a:rPr>
              <a:t>svaku </a:t>
            </a:r>
            <a:r>
              <a:rPr lang="sr-Latn-BA" dirty="0" smtClean="0"/>
              <a:t>kalendarsku godinu, ima pravo na plaćeni godišnji odmor u trajanju od najmanje 20 radnih dana, a najduže 30 radnih dana, uz izuzetak da  godišnji odmor može trajati  i </a:t>
            </a:r>
            <a:r>
              <a:rPr lang="sr-Latn-BA" dirty="0" smtClean="0">
                <a:solidFill>
                  <a:schemeClr val="accent1"/>
                </a:solidFill>
              </a:rPr>
              <a:t>duže</a:t>
            </a:r>
            <a:r>
              <a:rPr lang="sr-Latn-BA" dirty="0" smtClean="0"/>
              <a:t> od 30 radnih dana ukoliko je to uređeno kolektivnim ugovorom, a prema prirodi posla i uslovima rada. Maloljetni radnik ima pravo na godišnji odmor u trajanju od najmanje 24 radna dana.</a:t>
            </a:r>
          </a:p>
          <a:p>
            <a:pPr marL="0" algn="just">
              <a:spcBef>
                <a:spcPts val="0"/>
              </a:spcBef>
              <a:buNone/>
              <a:defRPr/>
            </a:pPr>
            <a:r>
              <a:rPr lang="en-US" dirty="0" err="1" smtClean="0"/>
              <a:t>Također</a:t>
            </a:r>
            <a:r>
              <a:rPr lang="en-US" dirty="0" smtClean="0"/>
              <a:t>, </a:t>
            </a:r>
            <a:r>
              <a:rPr lang="en-US" dirty="0" err="1" smtClean="0"/>
              <a:t>radnici</a:t>
            </a:r>
            <a:r>
              <a:rPr lang="en-US" dirty="0" smtClean="0"/>
              <a:t>  </a:t>
            </a:r>
            <a:r>
              <a:rPr lang="en-US" dirty="0" err="1" smtClean="0"/>
              <a:t>mogu</a:t>
            </a:r>
            <a:r>
              <a:rPr lang="en-US" dirty="0" smtClean="0"/>
              <a:t> </a:t>
            </a:r>
            <a:r>
              <a:rPr lang="en-US" dirty="0" err="1" smtClean="0"/>
              <a:t>koristiti</a:t>
            </a:r>
            <a:r>
              <a:rPr lang="en-US" dirty="0" smtClean="0"/>
              <a:t>  </a:t>
            </a:r>
            <a:r>
              <a:rPr lang="en-US" dirty="0" err="1" smtClean="0"/>
              <a:t>godišnji</a:t>
            </a:r>
            <a:r>
              <a:rPr lang="en-US" dirty="0" smtClean="0"/>
              <a:t> </a:t>
            </a:r>
            <a:r>
              <a:rPr lang="en-US" dirty="0" err="1" smtClean="0"/>
              <a:t>odmor</a:t>
            </a:r>
            <a:r>
              <a:rPr lang="en-US" dirty="0" smtClean="0"/>
              <a:t> </a:t>
            </a:r>
            <a:r>
              <a:rPr lang="en-US" dirty="0" err="1" smtClean="0"/>
              <a:t>duži</a:t>
            </a:r>
            <a:r>
              <a:rPr lang="en-US" dirty="0" smtClean="0"/>
              <a:t> </a:t>
            </a:r>
            <a:r>
              <a:rPr lang="en-US" dirty="0" err="1" smtClean="0"/>
              <a:t>od</a:t>
            </a:r>
            <a:r>
              <a:rPr lang="en-US" dirty="0" smtClean="0"/>
              <a:t> 30 </a:t>
            </a:r>
            <a:r>
              <a:rPr lang="en-US" dirty="0" err="1" smtClean="0"/>
              <a:t>radnih</a:t>
            </a:r>
            <a:r>
              <a:rPr lang="en-US" dirty="0" smtClean="0"/>
              <a:t> </a:t>
            </a:r>
            <a:r>
              <a:rPr lang="en-US" dirty="0" err="1" smtClean="0"/>
              <a:t>dana</a:t>
            </a:r>
            <a:r>
              <a:rPr lang="en-US" dirty="0" smtClean="0"/>
              <a:t>, </a:t>
            </a:r>
            <a:r>
              <a:rPr lang="en-US" dirty="0" err="1" smtClean="0"/>
              <a:t>ukoliko</a:t>
            </a:r>
            <a:r>
              <a:rPr lang="en-US" dirty="0" smtClean="0"/>
              <a:t> </a:t>
            </a:r>
            <a:r>
              <a:rPr lang="en-US" dirty="0" err="1" smtClean="0"/>
              <a:t>su</a:t>
            </a:r>
            <a:r>
              <a:rPr lang="en-US" dirty="0" smtClean="0"/>
              <a:t>  </a:t>
            </a:r>
            <a:r>
              <a:rPr lang="en-US" dirty="0" err="1" smtClean="0"/>
              <a:t>zaposleni</a:t>
            </a:r>
            <a:r>
              <a:rPr lang="en-US" dirty="0" smtClean="0"/>
              <a:t> u </a:t>
            </a:r>
            <a:r>
              <a:rPr lang="en-US" dirty="0" err="1" smtClean="0"/>
              <a:t>oblastima</a:t>
            </a:r>
            <a:r>
              <a:rPr lang="en-US" dirty="0" smtClean="0"/>
              <a:t>  </a:t>
            </a:r>
            <a:r>
              <a:rPr lang="en-US" dirty="0" err="1" smtClean="0"/>
              <a:t>na</a:t>
            </a:r>
            <a:r>
              <a:rPr lang="en-US" dirty="0" smtClean="0"/>
              <a:t> </a:t>
            </a:r>
            <a:r>
              <a:rPr lang="en-US" dirty="0" err="1" smtClean="0"/>
              <a:t>koje</a:t>
            </a:r>
            <a:r>
              <a:rPr lang="en-US" dirty="0" smtClean="0"/>
              <a:t> se </a:t>
            </a:r>
            <a:r>
              <a:rPr lang="en-US" dirty="0" err="1" smtClean="0"/>
              <a:t>primjenjuje</a:t>
            </a:r>
            <a:r>
              <a:rPr lang="en-US" dirty="0" smtClean="0"/>
              <a:t> </a:t>
            </a:r>
            <a:r>
              <a:rPr lang="en-US" dirty="0" err="1" smtClean="0"/>
              <a:t>lex</a:t>
            </a:r>
            <a:r>
              <a:rPr lang="en-US" dirty="0" smtClean="0"/>
              <a:t> </a:t>
            </a:r>
            <a:r>
              <a:rPr lang="en-US" dirty="0" err="1" smtClean="0"/>
              <a:t>specijalis</a:t>
            </a:r>
            <a:r>
              <a:rPr lang="en-US" dirty="0" smtClean="0"/>
              <a:t> </a:t>
            </a:r>
            <a:r>
              <a:rPr lang="sr-Latn-BA" dirty="0" smtClean="0"/>
              <a:t>propis</a:t>
            </a:r>
            <a:r>
              <a:rPr lang="en-US" dirty="0" smtClean="0"/>
              <a:t> u </a:t>
            </a:r>
            <a:r>
              <a:rPr lang="en-US" dirty="0" err="1" smtClean="0"/>
              <a:t>kojem</a:t>
            </a:r>
            <a:r>
              <a:rPr lang="en-US" dirty="0" smtClean="0"/>
              <a:t> je </a:t>
            </a:r>
            <a:r>
              <a:rPr lang="en-US" dirty="0" err="1" smtClean="0"/>
              <a:t>propisano</a:t>
            </a:r>
            <a:r>
              <a:rPr lang="en-US" dirty="0" smtClean="0"/>
              <a:t> </a:t>
            </a:r>
            <a:r>
              <a:rPr lang="en-US" dirty="0" err="1" smtClean="0"/>
              <a:t>trajanje</a:t>
            </a:r>
            <a:r>
              <a:rPr lang="en-US" dirty="0" smtClean="0"/>
              <a:t> </a:t>
            </a:r>
            <a:r>
              <a:rPr lang="en-US" dirty="0" err="1" smtClean="0"/>
              <a:t>godišnjeg</a:t>
            </a:r>
            <a:r>
              <a:rPr lang="en-US" dirty="0" smtClean="0"/>
              <a:t> </a:t>
            </a:r>
            <a:r>
              <a:rPr lang="en-US" dirty="0" err="1" smtClean="0"/>
              <a:t>odmora</a:t>
            </a:r>
            <a:r>
              <a:rPr lang="en-US" dirty="0" smtClean="0"/>
              <a:t> </a:t>
            </a:r>
            <a:r>
              <a:rPr lang="en-US" dirty="0" err="1" smtClean="0"/>
              <a:t>duže</a:t>
            </a:r>
            <a:r>
              <a:rPr lang="en-US" dirty="0" smtClean="0"/>
              <a:t> </a:t>
            </a:r>
            <a:r>
              <a:rPr lang="en-US" dirty="0" err="1" smtClean="0"/>
              <a:t>od</a:t>
            </a:r>
            <a:r>
              <a:rPr lang="en-US" dirty="0" smtClean="0"/>
              <a:t> 30 </a:t>
            </a:r>
            <a:r>
              <a:rPr lang="en-US" dirty="0" err="1" smtClean="0"/>
              <a:t>radnih</a:t>
            </a:r>
            <a:r>
              <a:rPr lang="en-US" dirty="0" smtClean="0"/>
              <a:t> </a:t>
            </a:r>
            <a:r>
              <a:rPr lang="en-US" dirty="0" err="1" smtClean="0"/>
              <a:t>dana</a:t>
            </a:r>
            <a:r>
              <a:rPr lang="en-US" dirty="0" smtClean="0"/>
              <a:t> </a:t>
            </a:r>
            <a:r>
              <a:rPr lang="sr-Latn-BA" dirty="0" smtClean="0"/>
              <a:t> kao što je slučaj propisan čl. 88. st. 1 Zakona o osn. odg. i  obraz. TK i čl. 16. st. 4. Kolektivnog ugovora za dj. osn. Obraz. Kojim je propisano da radnik u osnovnoj školi, koji učestvuje neposredno u odgojno-obrazovnom procesu, godišnji odmor,  u pravilu, koristi tokom ljetnjeg raspusta u trajanju 35 radnih dana.</a:t>
            </a:r>
          </a:p>
          <a:p>
            <a:pPr marL="0" algn="just">
              <a:spcBef>
                <a:spcPts val="0"/>
              </a:spcBef>
              <a:buNone/>
              <a:defRPr/>
            </a:pPr>
            <a:endParaRPr lang="sr-Latn-BA" dirty="0" smtClean="0">
              <a:solidFill>
                <a:schemeClr val="accent1"/>
              </a:solidFill>
            </a:endParaRPr>
          </a:p>
          <a:p>
            <a:pPr>
              <a:buNone/>
            </a:pP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19</a:t>
            </a:fld>
            <a:endParaRPr lang="en-US" altLang="sr-Latn-R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16632"/>
            <a:ext cx="7992888" cy="6455640"/>
          </a:xfrm>
        </p:spPr>
        <p:txBody>
          <a:bodyPr/>
          <a:lstStyle/>
          <a:p>
            <a:pPr algn="ctr">
              <a:spcAft>
                <a:spcPts val="600"/>
              </a:spcAft>
              <a:buNone/>
            </a:pPr>
            <a:r>
              <a:rPr lang="sr-Latn-BA" sz="3800" b="1" spc="-100" dirty="0">
                <a:solidFill>
                  <a:schemeClr val="accent1">
                    <a:lumMod val="75000"/>
                  </a:schemeClr>
                </a:solidFill>
                <a:latin typeface="Arial" panose="020B0604020202020204" pitchFamily="34" charset="0"/>
                <a:ea typeface="+mj-ea"/>
                <a:cs typeface="Arial" panose="020B0604020202020204" pitchFamily="34" charset="0"/>
              </a:rPr>
              <a:t>Propisi:</a:t>
            </a:r>
          </a:p>
          <a:p>
            <a:pPr algn="just">
              <a:spcBef>
                <a:spcPts val="600"/>
              </a:spcBef>
              <a:spcAft>
                <a:spcPts val="600"/>
              </a:spcAft>
              <a:buFontTx/>
              <a:buChar char="-"/>
            </a:pPr>
            <a:r>
              <a:rPr lang="bs-Latn-BA" sz="2000" dirty="0">
                <a:latin typeface="Arial" panose="020B0604020202020204" pitchFamily="34" charset="0"/>
                <a:cs typeface="Arial" panose="020B0604020202020204" pitchFamily="34" charset="0"/>
              </a:rPr>
              <a:t>Zakon o radu (“ Sl. novine FBiH”, br. 26/16 i 89/18</a:t>
            </a:r>
            <a:r>
              <a:rPr lang="bs-Latn-BA" sz="2000" dirty="0" smtClean="0">
                <a:latin typeface="Arial" panose="020B0604020202020204" pitchFamily="34" charset="0"/>
                <a:cs typeface="Arial" panose="020B0604020202020204" pitchFamily="34" charset="0"/>
              </a:rPr>
              <a:t>)</a:t>
            </a:r>
          </a:p>
          <a:p>
            <a:pPr algn="just">
              <a:spcBef>
                <a:spcPts val="600"/>
              </a:spcBef>
              <a:spcAft>
                <a:spcPts val="600"/>
              </a:spcAft>
              <a:buFontTx/>
              <a:buChar char="-"/>
            </a:pPr>
            <a:r>
              <a:rPr lang="bs-Latn-BA" sz="2000" dirty="0" smtClean="0">
                <a:latin typeface="Arial" panose="020B0604020202020204" pitchFamily="34" charset="0"/>
                <a:cs typeface="Arial" panose="020B0604020202020204" pitchFamily="34" charset="0"/>
              </a:rPr>
              <a:t>Zakon o osnovnom odgoju i obrazovanju (“Sl, novine TK”, br. 09/15, 06/16 i 14/18)</a:t>
            </a:r>
            <a:endParaRPr lang="bs-Latn-BA" sz="2000" dirty="0">
              <a:latin typeface="Arial" panose="020B0604020202020204" pitchFamily="34" charset="0"/>
              <a:cs typeface="Arial" panose="020B0604020202020204" pitchFamily="34" charset="0"/>
            </a:endParaRPr>
          </a:p>
          <a:p>
            <a:pPr algn="just">
              <a:spcBef>
                <a:spcPts val="600"/>
              </a:spcBef>
              <a:spcAft>
                <a:spcPts val="600"/>
              </a:spcAft>
              <a:buFontTx/>
              <a:buChar char="-"/>
            </a:pPr>
            <a:r>
              <a:rPr lang="bs-Latn-BA" sz="2000" dirty="0">
                <a:latin typeface="Arial" panose="020B0604020202020204" pitchFamily="34" charset="0"/>
                <a:cs typeface="Arial" panose="020B0604020202020204" pitchFamily="34" charset="0"/>
              </a:rPr>
              <a:t>Kolektivni </a:t>
            </a:r>
            <a:r>
              <a:rPr lang="bs-Latn-BA" sz="2000" dirty="0" smtClean="0">
                <a:latin typeface="Arial" panose="020B0604020202020204" pitchFamily="34" charset="0"/>
                <a:cs typeface="Arial" panose="020B0604020202020204" pitchFamily="34" charset="0"/>
              </a:rPr>
              <a:t>ugovor za djelatnost osnovnog obrazovanja u TK-a (“Sl, novine TK”, br. 03/17,07/18 i 16/18)</a:t>
            </a:r>
            <a:endParaRPr lang="bs-Latn-BA" sz="2000" dirty="0">
              <a:latin typeface="Arial" panose="020B0604020202020204" pitchFamily="34" charset="0"/>
              <a:cs typeface="Arial" panose="020B0604020202020204" pitchFamily="34" charset="0"/>
            </a:endParaRPr>
          </a:p>
          <a:p>
            <a:pPr algn="just">
              <a:spcBef>
                <a:spcPts val="600"/>
              </a:spcBef>
              <a:spcAft>
                <a:spcPts val="600"/>
              </a:spcAft>
              <a:buFontTx/>
              <a:buChar char="-"/>
            </a:pPr>
            <a:r>
              <a:rPr lang="bs-Latn-BA" sz="2000" dirty="0">
                <a:latin typeface="Arial" panose="020B0604020202020204" pitchFamily="34" charset="0"/>
                <a:cs typeface="Arial" panose="020B0604020202020204" pitchFamily="34" charset="0"/>
              </a:rPr>
              <a:t>Pravilnik o sadržaju i načinu vođenja evidencije o radnicima i drugim licima angažovanim na radu (“Sl. novine  FBiH”, br. 92/16</a:t>
            </a:r>
            <a:r>
              <a:rPr lang="bs-Latn-BA" sz="2000" dirty="0" smtClean="0">
                <a:latin typeface="Arial" panose="020B0604020202020204" pitchFamily="34" charset="0"/>
                <a:cs typeface="Arial" panose="020B0604020202020204" pitchFamily="34" charset="0"/>
              </a:rPr>
              <a:t>)</a:t>
            </a:r>
          </a:p>
          <a:p>
            <a:pPr algn="just">
              <a:spcBef>
                <a:spcPts val="600"/>
              </a:spcBef>
              <a:spcAft>
                <a:spcPts val="600"/>
              </a:spcAft>
              <a:buFontTx/>
              <a:buChar char="-"/>
            </a:pPr>
            <a:r>
              <a:rPr lang="bs-Latn-BA" sz="2000" dirty="0" smtClean="0">
                <a:latin typeface="Arial" panose="020B0604020202020204" pitchFamily="34" charset="0"/>
                <a:cs typeface="Arial" panose="020B0604020202020204" pitchFamily="34" charset="0"/>
              </a:rPr>
              <a:t>Pravilnik o uslovima, kriterijima i postupku zapošljavanja u javnim ustanovama osnovnog i srednjeg obrazovanja na području TK-a (“Sl, novine TK”, br. 17/17, 01718) </a:t>
            </a:r>
            <a:endParaRPr lang="bs-Latn-BA" sz="2000" dirty="0">
              <a:latin typeface="Arial" panose="020B0604020202020204" pitchFamily="34" charset="0"/>
              <a:cs typeface="Arial" panose="020B0604020202020204" pitchFamily="34" charset="0"/>
            </a:endParaRPr>
          </a:p>
          <a:p>
            <a:pPr algn="just">
              <a:spcBef>
                <a:spcPts val="600"/>
              </a:spcBef>
              <a:spcAft>
                <a:spcPts val="600"/>
              </a:spcAft>
              <a:buFontTx/>
              <a:buChar char="-"/>
            </a:pPr>
            <a:r>
              <a:rPr lang="bs-Latn-BA" sz="2000" dirty="0" smtClean="0">
                <a:latin typeface="Arial" panose="020B0604020202020204" pitchFamily="34" charset="0"/>
                <a:cs typeface="Arial" panose="020B0604020202020204" pitchFamily="34" charset="0"/>
              </a:rPr>
              <a:t>Pravilnik </a:t>
            </a:r>
            <a:r>
              <a:rPr lang="bs-Latn-BA" sz="2000" dirty="0">
                <a:latin typeface="Arial" panose="020B0604020202020204" pitchFamily="34" charset="0"/>
                <a:cs typeface="Arial" panose="020B0604020202020204" pitchFamily="34" charset="0"/>
              </a:rPr>
              <a:t>o radu</a:t>
            </a:r>
          </a:p>
          <a:p>
            <a:pPr algn="just">
              <a:spcBef>
                <a:spcPts val="600"/>
              </a:spcBef>
              <a:spcAft>
                <a:spcPts val="600"/>
              </a:spcAft>
              <a:buFontTx/>
              <a:buChar char="-"/>
            </a:pPr>
            <a:r>
              <a:rPr lang="bs-Latn-BA" sz="2000" dirty="0">
                <a:latin typeface="Arial" panose="020B0604020202020204" pitchFamily="34" charset="0"/>
                <a:cs typeface="Arial" panose="020B0604020202020204" pitchFamily="34" charset="0"/>
              </a:rPr>
              <a:t>Zakon o inspekcijama Tuzlanskog kantona (“Sl. novine TK”, br. 10/12, 13/15 i 09/16)</a:t>
            </a:r>
          </a:p>
          <a:p>
            <a:pPr algn="just">
              <a:spcBef>
                <a:spcPts val="600"/>
              </a:spcBef>
              <a:spcAft>
                <a:spcPts val="600"/>
              </a:spcAft>
              <a:buFontTx/>
              <a:buChar char="-"/>
            </a:pPr>
            <a:r>
              <a:rPr lang="bs-Latn-BA" sz="2000" dirty="0">
                <a:latin typeface="Arial" panose="020B0604020202020204" pitchFamily="34" charset="0"/>
                <a:cs typeface="Arial" panose="020B0604020202020204" pitchFamily="34" charset="0"/>
              </a:rPr>
              <a:t>Zakon o upravnom postupku u FBiH (“Sl. novine FBiH”, br. 2/98 i 48/99)</a:t>
            </a:r>
          </a:p>
          <a:p>
            <a:endParaRPr lang="sr-Latn-B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D10C41A2-5442-40CB-8A3F-638FBA6ACCD2}" type="slidenum">
              <a:rPr lang="en-US" altLang="sr-Latn-RS" smtClean="0"/>
              <a:pPr/>
              <a:t>20</a:t>
            </a:fld>
            <a:endParaRPr lang="en-US" altLang="sr-Latn-RS"/>
          </a:p>
        </p:txBody>
      </p:sp>
      <p:sp>
        <p:nvSpPr>
          <p:cNvPr id="5" name="Content Placeholder 4"/>
          <p:cNvSpPr>
            <a:spLocks noGrp="1"/>
          </p:cNvSpPr>
          <p:nvPr>
            <p:ph idx="1"/>
          </p:nvPr>
        </p:nvSpPr>
        <p:spPr>
          <a:xfrm>
            <a:off x="457200" y="285728"/>
            <a:ext cx="7620000" cy="6115072"/>
          </a:xfrm>
        </p:spPr>
        <p:txBody>
          <a:bodyPr/>
          <a:lstStyle/>
          <a:p>
            <a:r>
              <a:rPr lang="sr-Latn-BA" dirty="0" smtClean="0"/>
              <a:t>Poslodavci su dužni Pravilnikom o radu  konkretno propisati  kriterije za utvrđivanje trajanja godišnjeg odmora radnika dužeg od najkraćeg propisanog Zakonom o radu  (20 radnih dana), uzimajući u obzir, maksimalno propisano zakonom  trajanje godišnjeg odmora do 30 radnih dana, odnosno   duže trajanje godišnjeg odmora do 35 radnih dana, kao i mjerila, npr.  radni staž, uslove rada, složenost poslova, rezultati rada, socijalno i zdravstveno stanje radnika itd.( čl. 17. KU OO</a:t>
            </a:r>
            <a:r>
              <a:rPr lang="sr-Latn-BA" dirty="0" smtClean="0"/>
              <a:t>), i uvećanje godišnjeg odmora po osnovu učešća u Oružanim snagama BiH(RBiH, HVO, Policija) čl. 31. Zakona o pravima demobilisanih boraca i članova njihovih porodica.</a:t>
            </a:r>
            <a:endParaRPr lang="sr-Latn-BA" dirty="0" smtClean="0"/>
          </a:p>
          <a:p>
            <a:pPr>
              <a:buNone/>
            </a:pPr>
            <a:endParaRPr lang="sr-Latn-B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214290"/>
            <a:ext cx="7620000" cy="6186510"/>
          </a:xfrm>
        </p:spPr>
        <p:txBody>
          <a:bodyPr/>
          <a:lstStyle/>
          <a:p>
            <a:pPr marL="0" algn="just">
              <a:spcBef>
                <a:spcPts val="0"/>
              </a:spcBef>
              <a:defRPr/>
            </a:pPr>
            <a:r>
              <a:rPr lang="en-US" dirty="0" err="1" smtClean="0"/>
              <a:t>Pravo</a:t>
            </a:r>
            <a:r>
              <a:rPr lang="en-US" dirty="0" smtClean="0"/>
              <a:t> </a:t>
            </a:r>
            <a:r>
              <a:rPr lang="en-US" dirty="0" err="1" smtClean="0"/>
              <a:t>na</a:t>
            </a:r>
            <a:r>
              <a:rPr lang="en-US" dirty="0" smtClean="0"/>
              <a:t> </a:t>
            </a:r>
            <a:r>
              <a:rPr lang="en-US" dirty="0" err="1" smtClean="0"/>
              <a:t>puni</a:t>
            </a:r>
            <a:r>
              <a:rPr lang="en-US" dirty="0" smtClean="0"/>
              <a:t> </a:t>
            </a:r>
            <a:r>
              <a:rPr lang="en-US" dirty="0" err="1" smtClean="0"/>
              <a:t>godišnji</a:t>
            </a:r>
            <a:r>
              <a:rPr lang="en-US" dirty="0" smtClean="0"/>
              <a:t> </a:t>
            </a:r>
            <a:r>
              <a:rPr lang="en-US" dirty="0" err="1" smtClean="0"/>
              <a:t>odmor</a:t>
            </a:r>
            <a:r>
              <a:rPr lang="en-US" dirty="0" smtClean="0"/>
              <a:t> </a:t>
            </a:r>
            <a:r>
              <a:rPr lang="en-US" dirty="0" err="1" smtClean="0"/>
              <a:t>ostvaruje</a:t>
            </a:r>
            <a:r>
              <a:rPr lang="en-US" dirty="0" smtClean="0"/>
              <a:t>  </a:t>
            </a:r>
            <a:r>
              <a:rPr lang="en-US" dirty="0" err="1" smtClean="0"/>
              <a:t>i</a:t>
            </a:r>
            <a:r>
              <a:rPr lang="en-US" dirty="0" smtClean="0"/>
              <a:t> </a:t>
            </a:r>
            <a:r>
              <a:rPr lang="en-US" dirty="0" err="1" smtClean="0"/>
              <a:t>radnik</a:t>
            </a:r>
            <a:r>
              <a:rPr lang="en-US" dirty="0" smtClean="0"/>
              <a:t> </a:t>
            </a:r>
            <a:r>
              <a:rPr lang="en-US" dirty="0" err="1" smtClean="0"/>
              <a:t>koji</a:t>
            </a:r>
            <a:r>
              <a:rPr lang="en-US" dirty="0" smtClean="0"/>
              <a:t> je </a:t>
            </a:r>
            <a:r>
              <a:rPr lang="en-US" dirty="0" err="1" smtClean="0"/>
              <a:t>zaključio</a:t>
            </a:r>
            <a:r>
              <a:rPr lang="en-US" dirty="0" smtClean="0"/>
              <a:t> </a:t>
            </a:r>
            <a:r>
              <a:rPr lang="en-US" dirty="0" err="1" smtClean="0"/>
              <a:t>ugovor</a:t>
            </a:r>
            <a:r>
              <a:rPr lang="en-US" dirty="0" smtClean="0"/>
              <a:t> o </a:t>
            </a:r>
            <a:r>
              <a:rPr lang="en-US" dirty="0" err="1" smtClean="0"/>
              <a:t>radu</a:t>
            </a:r>
            <a:r>
              <a:rPr lang="en-US" dirty="0" smtClean="0"/>
              <a:t> </a:t>
            </a:r>
            <a:r>
              <a:rPr lang="en-US" dirty="0" err="1" smtClean="0"/>
              <a:t>sa</a:t>
            </a:r>
            <a:r>
              <a:rPr lang="en-US" dirty="0" smtClean="0"/>
              <a:t> </a:t>
            </a:r>
            <a:r>
              <a:rPr lang="en-US" b="1" dirty="0" err="1" smtClean="0"/>
              <a:t>nepunim</a:t>
            </a:r>
            <a:r>
              <a:rPr lang="en-US" b="1" dirty="0" smtClean="0"/>
              <a:t> </a:t>
            </a:r>
            <a:r>
              <a:rPr lang="en-US" dirty="0" err="1" smtClean="0"/>
              <a:t>radnim</a:t>
            </a:r>
            <a:r>
              <a:rPr lang="en-US" dirty="0" smtClean="0"/>
              <a:t> </a:t>
            </a:r>
            <a:r>
              <a:rPr lang="en-US" dirty="0" err="1" smtClean="0"/>
              <a:t>vremenom</a:t>
            </a:r>
            <a:r>
              <a:rPr lang="en-US" dirty="0" smtClean="0"/>
              <a:t> </a:t>
            </a:r>
            <a:r>
              <a:rPr lang="en-US" dirty="0" err="1" smtClean="0"/>
              <a:t>nakon</a:t>
            </a:r>
            <a:r>
              <a:rPr lang="en-US" dirty="0" smtClean="0"/>
              <a:t> </a:t>
            </a:r>
            <a:r>
              <a:rPr lang="en-US" dirty="0" err="1" smtClean="0"/>
              <a:t>šest</a:t>
            </a:r>
            <a:r>
              <a:rPr lang="en-US" dirty="0" smtClean="0"/>
              <a:t> </a:t>
            </a:r>
            <a:r>
              <a:rPr lang="en-US" dirty="0" err="1" smtClean="0"/>
              <a:t>mjeseci</a:t>
            </a:r>
            <a:r>
              <a:rPr lang="en-US" dirty="0" smtClean="0"/>
              <a:t> </a:t>
            </a:r>
            <a:r>
              <a:rPr lang="en-US" dirty="0" err="1" smtClean="0"/>
              <a:t>neprekidnog</a:t>
            </a:r>
            <a:r>
              <a:rPr lang="en-US" dirty="0" smtClean="0"/>
              <a:t> </a:t>
            </a:r>
            <a:r>
              <a:rPr lang="en-US" dirty="0" err="1" smtClean="0"/>
              <a:t>rada</a:t>
            </a:r>
            <a:r>
              <a:rPr lang="en-US" dirty="0" smtClean="0"/>
              <a:t>, </a:t>
            </a:r>
            <a:r>
              <a:rPr lang="en-US" dirty="0" err="1" smtClean="0"/>
              <a:t>bez</a:t>
            </a:r>
            <a:r>
              <a:rPr lang="en-US" dirty="0" smtClean="0"/>
              <a:t> </a:t>
            </a:r>
            <a:r>
              <a:rPr lang="en-US" dirty="0" err="1" smtClean="0"/>
              <a:t>obzira</a:t>
            </a:r>
            <a:r>
              <a:rPr lang="en-US" dirty="0" smtClean="0"/>
              <a:t> </a:t>
            </a:r>
            <a:r>
              <a:rPr lang="en-US" dirty="0" err="1" smtClean="0"/>
              <a:t>na</a:t>
            </a:r>
            <a:r>
              <a:rPr lang="en-US" dirty="0" smtClean="0"/>
              <a:t> </a:t>
            </a:r>
            <a:r>
              <a:rPr lang="en-US" dirty="0" err="1" smtClean="0"/>
              <a:t>dužinu</a:t>
            </a:r>
            <a:r>
              <a:rPr lang="en-US" dirty="0" smtClean="0"/>
              <a:t> </a:t>
            </a:r>
            <a:r>
              <a:rPr lang="en-US" dirty="0" err="1" smtClean="0"/>
              <a:t>radnog</a:t>
            </a:r>
            <a:r>
              <a:rPr lang="en-US" dirty="0" smtClean="0"/>
              <a:t> </a:t>
            </a:r>
            <a:r>
              <a:rPr lang="en-US" dirty="0" err="1" smtClean="0"/>
              <a:t>vremena</a:t>
            </a:r>
            <a:r>
              <a:rPr lang="en-US" dirty="0" smtClean="0"/>
              <a:t>, </a:t>
            </a:r>
            <a:r>
              <a:rPr lang="en-US" dirty="0" err="1" smtClean="0"/>
              <a:t>jer</a:t>
            </a:r>
            <a:r>
              <a:rPr lang="en-US" dirty="0" smtClean="0"/>
              <a:t> je </a:t>
            </a:r>
            <a:r>
              <a:rPr lang="en-US" dirty="0" err="1" smtClean="0"/>
              <a:t>članom</a:t>
            </a:r>
            <a:r>
              <a:rPr lang="en-US" dirty="0" smtClean="0"/>
              <a:t> 48. </a:t>
            </a:r>
            <a:r>
              <a:rPr lang="en-US" dirty="0" err="1" smtClean="0"/>
              <a:t>st</a:t>
            </a:r>
            <a:r>
              <a:rPr lang="en-US" dirty="0" smtClean="0"/>
              <a:t>. 1 </a:t>
            </a:r>
            <a:r>
              <a:rPr lang="en-US" dirty="0" err="1" smtClean="0"/>
              <a:t>Zakona</a:t>
            </a:r>
            <a:r>
              <a:rPr lang="en-US" dirty="0" smtClean="0"/>
              <a:t> o </a:t>
            </a:r>
            <a:r>
              <a:rPr lang="en-US" dirty="0" err="1" smtClean="0"/>
              <a:t>radu</a:t>
            </a:r>
            <a:r>
              <a:rPr lang="en-US" dirty="0" smtClean="0"/>
              <a:t> </a:t>
            </a:r>
            <a:r>
              <a:rPr lang="en-US" dirty="0" err="1" smtClean="0"/>
              <a:t>propisano</a:t>
            </a:r>
            <a:r>
              <a:rPr lang="en-US" dirty="0" smtClean="0"/>
              <a:t> </a:t>
            </a:r>
            <a:r>
              <a:rPr lang="en-US" dirty="0" err="1" smtClean="0"/>
              <a:t>pravo</a:t>
            </a:r>
            <a:r>
              <a:rPr lang="en-US" dirty="0" smtClean="0"/>
              <a:t> </a:t>
            </a:r>
            <a:r>
              <a:rPr lang="en-US" dirty="0" err="1" smtClean="0"/>
              <a:t>na</a:t>
            </a:r>
            <a:r>
              <a:rPr lang="en-US" dirty="0" smtClean="0"/>
              <a:t> </a:t>
            </a:r>
            <a:r>
              <a:rPr lang="en-US" dirty="0" err="1" smtClean="0"/>
              <a:t>godišnji</a:t>
            </a:r>
            <a:r>
              <a:rPr lang="en-US" dirty="0" smtClean="0"/>
              <a:t> </a:t>
            </a:r>
            <a:r>
              <a:rPr lang="en-US" dirty="0" err="1" smtClean="0"/>
              <a:t>odmor</a:t>
            </a:r>
            <a:r>
              <a:rPr lang="en-US" dirty="0" smtClean="0"/>
              <a:t> </a:t>
            </a:r>
            <a:r>
              <a:rPr lang="en-US" dirty="0" err="1" smtClean="0"/>
              <a:t>nakon</a:t>
            </a:r>
            <a:r>
              <a:rPr lang="en-US" dirty="0" smtClean="0"/>
              <a:t> </a:t>
            </a:r>
            <a:r>
              <a:rPr lang="en-US" dirty="0" err="1" smtClean="0"/>
              <a:t>šest</a:t>
            </a:r>
            <a:r>
              <a:rPr lang="en-US" dirty="0" smtClean="0"/>
              <a:t> </a:t>
            </a:r>
            <a:r>
              <a:rPr lang="en-US" dirty="0" err="1" smtClean="0"/>
              <a:t>mjeseci</a:t>
            </a:r>
            <a:r>
              <a:rPr lang="en-US" dirty="0" smtClean="0"/>
              <a:t> </a:t>
            </a:r>
            <a:r>
              <a:rPr lang="en-US" dirty="0" err="1" smtClean="0"/>
              <a:t>neprekidnog</a:t>
            </a:r>
            <a:r>
              <a:rPr lang="en-US" dirty="0" smtClean="0"/>
              <a:t> </a:t>
            </a:r>
            <a:r>
              <a:rPr lang="en-US" dirty="0" err="1" smtClean="0"/>
              <a:t>rada</a:t>
            </a:r>
            <a:r>
              <a:rPr lang="en-US" dirty="0" smtClean="0"/>
              <a:t>, a </a:t>
            </a:r>
            <a:r>
              <a:rPr lang="en-US" dirty="0" err="1" smtClean="0"/>
              <a:t>neprekidni</a:t>
            </a:r>
            <a:r>
              <a:rPr lang="en-US" dirty="0" smtClean="0"/>
              <a:t> </a:t>
            </a:r>
            <a:r>
              <a:rPr lang="en-US" dirty="0" err="1" smtClean="0"/>
              <a:t>rad</a:t>
            </a:r>
            <a:r>
              <a:rPr lang="en-US" dirty="0" smtClean="0"/>
              <a:t> </a:t>
            </a:r>
            <a:r>
              <a:rPr lang="en-US" dirty="0" err="1" smtClean="0"/>
              <a:t>podrazumijeva</a:t>
            </a:r>
            <a:r>
              <a:rPr lang="en-US" dirty="0" smtClean="0"/>
              <a:t> </a:t>
            </a:r>
            <a:r>
              <a:rPr lang="en-US" dirty="0" err="1" smtClean="0"/>
              <a:t>rad</a:t>
            </a:r>
            <a:r>
              <a:rPr lang="en-US" dirty="0" smtClean="0"/>
              <a:t> u </a:t>
            </a:r>
            <a:r>
              <a:rPr lang="en-US" dirty="0" err="1" smtClean="0"/>
              <a:t>punom</a:t>
            </a:r>
            <a:r>
              <a:rPr lang="en-US" dirty="0" smtClean="0"/>
              <a:t> </a:t>
            </a:r>
            <a:r>
              <a:rPr lang="en-US" dirty="0" err="1" smtClean="0"/>
              <a:t>i</a:t>
            </a:r>
            <a:r>
              <a:rPr lang="en-US" dirty="0" smtClean="0"/>
              <a:t> </a:t>
            </a:r>
            <a:r>
              <a:rPr lang="en-US" dirty="0" err="1" smtClean="0"/>
              <a:t>rad</a:t>
            </a:r>
            <a:r>
              <a:rPr lang="en-US" dirty="0" smtClean="0"/>
              <a:t> u </a:t>
            </a:r>
            <a:r>
              <a:rPr lang="en-US" dirty="0" err="1" smtClean="0"/>
              <a:t>nepunom</a:t>
            </a:r>
            <a:r>
              <a:rPr lang="en-US" dirty="0" smtClean="0"/>
              <a:t> </a:t>
            </a:r>
            <a:r>
              <a:rPr lang="en-US" dirty="0" err="1" smtClean="0"/>
              <a:t>radnom</a:t>
            </a:r>
            <a:r>
              <a:rPr lang="en-US" dirty="0" smtClean="0"/>
              <a:t> </a:t>
            </a:r>
            <a:r>
              <a:rPr lang="en-US" dirty="0" err="1" smtClean="0"/>
              <a:t>vremenu</a:t>
            </a:r>
            <a:r>
              <a:rPr lang="en-US" dirty="0" smtClean="0"/>
              <a:t>. </a:t>
            </a:r>
            <a:endParaRPr lang="sr-Latn-BA" dirty="0" smtClean="0"/>
          </a:p>
          <a:p>
            <a:pPr marL="0" algn="just">
              <a:spcBef>
                <a:spcPts val="0"/>
              </a:spcBef>
              <a:defRPr/>
            </a:pPr>
            <a:r>
              <a:rPr lang="en-US" dirty="0" smtClean="0"/>
              <a:t>Radnik, </a:t>
            </a:r>
            <a:r>
              <a:rPr lang="en-US" dirty="0" err="1" smtClean="0"/>
              <a:t>koji</a:t>
            </a:r>
            <a:r>
              <a:rPr lang="en-US" dirty="0" smtClean="0"/>
              <a:t> je </a:t>
            </a:r>
            <a:r>
              <a:rPr lang="en-US" dirty="0" err="1" smtClean="0"/>
              <a:t>zaključio</a:t>
            </a:r>
            <a:r>
              <a:rPr lang="en-US" dirty="0" smtClean="0"/>
              <a:t> </a:t>
            </a:r>
            <a:r>
              <a:rPr lang="en-US" dirty="0" err="1" smtClean="0"/>
              <a:t>ugovor</a:t>
            </a:r>
            <a:r>
              <a:rPr lang="en-US" dirty="0" smtClean="0"/>
              <a:t> o </a:t>
            </a:r>
            <a:r>
              <a:rPr lang="en-US" dirty="0" err="1" smtClean="0"/>
              <a:t>radu</a:t>
            </a:r>
            <a:r>
              <a:rPr lang="en-US" dirty="0" smtClean="0"/>
              <a:t> </a:t>
            </a:r>
            <a:r>
              <a:rPr lang="en-US" dirty="0" err="1" smtClean="0"/>
              <a:t>sa</a:t>
            </a:r>
            <a:r>
              <a:rPr lang="en-US" dirty="0" smtClean="0"/>
              <a:t> </a:t>
            </a:r>
            <a:r>
              <a:rPr lang="en-US" dirty="0" err="1" smtClean="0"/>
              <a:t>nepunim</a:t>
            </a:r>
            <a:r>
              <a:rPr lang="en-US" dirty="0" smtClean="0"/>
              <a:t> </a:t>
            </a:r>
            <a:r>
              <a:rPr lang="en-US" dirty="0" err="1" smtClean="0"/>
              <a:t>radnim</a:t>
            </a:r>
            <a:r>
              <a:rPr lang="en-US" dirty="0" smtClean="0"/>
              <a:t> </a:t>
            </a:r>
            <a:r>
              <a:rPr lang="en-US" dirty="0" err="1" smtClean="0"/>
              <a:t>vremenom</a:t>
            </a:r>
            <a:r>
              <a:rPr lang="en-US" dirty="0" smtClean="0"/>
              <a:t>, </a:t>
            </a:r>
            <a:r>
              <a:rPr lang="en-US" dirty="0" err="1" smtClean="0"/>
              <a:t>ima</a:t>
            </a:r>
            <a:r>
              <a:rPr lang="en-US" dirty="0" smtClean="0"/>
              <a:t> </a:t>
            </a:r>
            <a:r>
              <a:rPr lang="en-US" dirty="0" err="1" smtClean="0"/>
              <a:t>pravo</a:t>
            </a:r>
            <a:r>
              <a:rPr lang="en-US" dirty="0" smtClean="0"/>
              <a:t> </a:t>
            </a:r>
            <a:r>
              <a:rPr lang="en-US" dirty="0" err="1" smtClean="0"/>
              <a:t>na</a:t>
            </a:r>
            <a:r>
              <a:rPr lang="en-US" dirty="0" smtClean="0"/>
              <a:t> </a:t>
            </a:r>
            <a:r>
              <a:rPr lang="en-US" dirty="0" err="1" smtClean="0"/>
              <a:t>naknadu</a:t>
            </a:r>
            <a:r>
              <a:rPr lang="en-US" dirty="0" smtClean="0"/>
              <a:t> plate  </a:t>
            </a:r>
            <a:r>
              <a:rPr lang="en-US" dirty="0" err="1" smtClean="0"/>
              <a:t>za</a:t>
            </a:r>
            <a:r>
              <a:rPr lang="en-US" dirty="0" smtClean="0"/>
              <a:t> </a:t>
            </a:r>
            <a:r>
              <a:rPr lang="en-US" dirty="0" err="1" smtClean="0"/>
              <a:t>vrijeme</a:t>
            </a:r>
            <a:r>
              <a:rPr lang="en-US" dirty="0" smtClean="0"/>
              <a:t> </a:t>
            </a:r>
            <a:r>
              <a:rPr lang="en-US" dirty="0" err="1" smtClean="0"/>
              <a:t>korištenja</a:t>
            </a:r>
            <a:r>
              <a:rPr lang="en-US" dirty="0" smtClean="0"/>
              <a:t> </a:t>
            </a:r>
            <a:r>
              <a:rPr lang="en-US" dirty="0" err="1" smtClean="0"/>
              <a:t>godišnjeg</a:t>
            </a:r>
            <a:r>
              <a:rPr lang="en-US" dirty="0" smtClean="0"/>
              <a:t> </a:t>
            </a:r>
            <a:r>
              <a:rPr lang="en-US" dirty="0" err="1" smtClean="0"/>
              <a:t>odmora</a:t>
            </a:r>
            <a:r>
              <a:rPr lang="en-US" dirty="0" smtClean="0"/>
              <a:t> </a:t>
            </a:r>
            <a:r>
              <a:rPr lang="en-US" dirty="0" err="1" smtClean="0"/>
              <a:t>proporcionalno</a:t>
            </a:r>
            <a:r>
              <a:rPr lang="en-US" dirty="0" smtClean="0"/>
              <a:t> random </a:t>
            </a:r>
            <a:r>
              <a:rPr lang="en-US" dirty="0" err="1" smtClean="0"/>
              <a:t>vremenu</a:t>
            </a:r>
            <a:r>
              <a:rPr lang="en-US" dirty="0" smtClean="0"/>
              <a:t> (</a:t>
            </a:r>
            <a:r>
              <a:rPr lang="en-US" dirty="0" err="1" smtClean="0"/>
              <a:t>član</a:t>
            </a:r>
            <a:r>
              <a:rPr lang="en-US" dirty="0" smtClean="0"/>
              <a:t> 36. </a:t>
            </a:r>
            <a:r>
              <a:rPr lang="en-US" dirty="0" err="1" smtClean="0"/>
              <a:t>st</a:t>
            </a:r>
            <a:r>
              <a:rPr lang="en-US" dirty="0" smtClean="0"/>
              <a:t>. 7 </a:t>
            </a:r>
            <a:r>
              <a:rPr lang="sr-Latn-BA" dirty="0" smtClean="0"/>
              <a:t>ZOR</a:t>
            </a:r>
            <a:r>
              <a:rPr lang="en-US" dirty="0" smtClean="0"/>
              <a:t>) u </a:t>
            </a:r>
            <a:r>
              <a:rPr lang="en-US" dirty="0" err="1" smtClean="0"/>
              <a:t>kojem</a:t>
            </a:r>
            <a:r>
              <a:rPr lang="en-US" dirty="0" smtClean="0"/>
              <a:t> bi radio </a:t>
            </a:r>
            <a:r>
              <a:rPr lang="en-US" dirty="0" err="1" smtClean="0"/>
              <a:t>da</a:t>
            </a:r>
            <a:r>
              <a:rPr lang="en-US" dirty="0" smtClean="0"/>
              <a:t> </a:t>
            </a:r>
            <a:r>
              <a:rPr lang="en-US" dirty="0" err="1" smtClean="0"/>
              <a:t>nije</a:t>
            </a:r>
            <a:r>
              <a:rPr lang="en-US" dirty="0" smtClean="0"/>
              <a:t> </a:t>
            </a:r>
            <a:r>
              <a:rPr lang="en-US" dirty="0" err="1" smtClean="0"/>
              <a:t>koristio</a:t>
            </a:r>
            <a:r>
              <a:rPr lang="en-US" dirty="0" smtClean="0"/>
              <a:t> </a:t>
            </a:r>
            <a:r>
              <a:rPr lang="en-US" dirty="0" err="1" smtClean="0"/>
              <a:t>godišnji</a:t>
            </a:r>
            <a:r>
              <a:rPr lang="en-US" dirty="0" smtClean="0"/>
              <a:t> </a:t>
            </a:r>
            <a:r>
              <a:rPr lang="en-US" dirty="0" err="1" smtClean="0"/>
              <a:t>odmor</a:t>
            </a:r>
            <a:r>
              <a:rPr lang="en-US" dirty="0" smtClean="0"/>
              <a:t>, </a:t>
            </a:r>
            <a:r>
              <a:rPr lang="en-US" dirty="0" err="1" smtClean="0"/>
              <a:t>odnosno</a:t>
            </a:r>
            <a:r>
              <a:rPr lang="en-US" dirty="0" smtClean="0"/>
              <a:t>, </a:t>
            </a:r>
            <a:r>
              <a:rPr lang="en-US" dirty="0" err="1" smtClean="0"/>
              <a:t>ima</a:t>
            </a:r>
            <a:r>
              <a:rPr lang="en-US" dirty="0" smtClean="0"/>
              <a:t> </a:t>
            </a:r>
            <a:r>
              <a:rPr lang="en-US" dirty="0" err="1" smtClean="0"/>
              <a:t>pravo</a:t>
            </a:r>
            <a:r>
              <a:rPr lang="en-US" dirty="0" smtClean="0"/>
              <a:t> </a:t>
            </a:r>
            <a:r>
              <a:rPr lang="en-US" dirty="0" err="1" smtClean="0"/>
              <a:t>na</a:t>
            </a:r>
            <a:r>
              <a:rPr lang="en-US" dirty="0" smtClean="0"/>
              <a:t>  </a:t>
            </a:r>
            <a:r>
              <a:rPr lang="en-US" dirty="0" err="1" smtClean="0"/>
              <a:t>naknadu</a:t>
            </a:r>
            <a:r>
              <a:rPr lang="en-US" dirty="0" smtClean="0"/>
              <a:t> plate, u </a:t>
            </a:r>
            <a:r>
              <a:rPr lang="en-US" dirty="0" err="1" smtClean="0"/>
              <a:t>visini</a:t>
            </a:r>
            <a:r>
              <a:rPr lang="en-US" dirty="0" smtClean="0"/>
              <a:t> plate </a:t>
            </a:r>
            <a:r>
              <a:rPr lang="en-US" dirty="0" err="1" smtClean="0"/>
              <a:t>koju</a:t>
            </a:r>
            <a:r>
              <a:rPr lang="en-US" dirty="0" smtClean="0"/>
              <a:t> bi </a:t>
            </a:r>
            <a:r>
              <a:rPr lang="en-US" dirty="0" err="1" smtClean="0"/>
              <a:t>ostvario</a:t>
            </a:r>
            <a:r>
              <a:rPr lang="en-US" dirty="0" smtClean="0"/>
              <a:t> </a:t>
            </a:r>
            <a:r>
              <a:rPr lang="en-US" dirty="0" err="1" smtClean="0"/>
              <a:t>da</a:t>
            </a:r>
            <a:r>
              <a:rPr lang="en-US" dirty="0" smtClean="0"/>
              <a:t> je radio ( </a:t>
            </a:r>
            <a:r>
              <a:rPr lang="en-US" dirty="0" err="1" smtClean="0"/>
              <a:t>član</a:t>
            </a:r>
            <a:r>
              <a:rPr lang="en-US" dirty="0" smtClean="0"/>
              <a:t> 52. </a:t>
            </a:r>
            <a:r>
              <a:rPr lang="en-US" dirty="0" err="1" smtClean="0"/>
              <a:t>st</a:t>
            </a:r>
            <a:r>
              <a:rPr lang="en-US" dirty="0" smtClean="0"/>
              <a:t>. 3 </a:t>
            </a:r>
            <a:r>
              <a:rPr lang="en-US" dirty="0" err="1" smtClean="0"/>
              <a:t>Zakona</a:t>
            </a:r>
            <a:r>
              <a:rPr lang="en-US" dirty="0" smtClean="0"/>
              <a:t> o </a:t>
            </a:r>
            <a:r>
              <a:rPr lang="en-US" dirty="0" err="1" smtClean="0"/>
              <a:t>radu</a:t>
            </a:r>
            <a:r>
              <a:rPr lang="en-US" dirty="0" smtClean="0"/>
              <a:t>).</a:t>
            </a:r>
            <a:endParaRPr lang="sr-Latn-BA" dirty="0" smtClean="0"/>
          </a:p>
          <a:p>
            <a:pPr marL="0" algn="just">
              <a:spcBef>
                <a:spcPts val="0"/>
              </a:spcBef>
              <a:defRPr/>
            </a:pPr>
            <a:r>
              <a:rPr lang="sr-Latn-BA" dirty="0" smtClean="0"/>
              <a:t>radnik koji se prvi put zaposli, ili koji ima prekid rada između dva </a:t>
            </a:r>
            <a:r>
              <a:rPr lang="sr-Latn-BA" b="1" dirty="0" smtClean="0"/>
              <a:t>radna odnosa </a:t>
            </a:r>
            <a:r>
              <a:rPr lang="sr-Latn-BA" dirty="0" smtClean="0"/>
              <a:t>duži od 15 dana, stiče pravo na puni godišnji odmor nakon šest mjeseci neprekidnog rada. Ako  radnik nije stekao pravo na puni godišnji odmor,u smislu člana 48. st. 1, ima pravo na dva radna dana  godišnjeg odmora za svaki navršeni mjesec rada u toj kalendarskoj godini (čl. 17.st.4. KU OO)</a:t>
            </a:r>
          </a:p>
          <a:p>
            <a:pPr marL="0" algn="just">
              <a:spcBef>
                <a:spcPts val="0"/>
              </a:spcBef>
              <a:defRPr/>
            </a:pP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21</a:t>
            </a:fld>
            <a:endParaRPr lang="en-US" altLang="sr-Latn-R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115072"/>
          </a:xfrm>
        </p:spPr>
        <p:txBody>
          <a:bodyPr/>
          <a:lstStyle/>
          <a:p>
            <a:pPr marL="0" algn="just">
              <a:spcBef>
                <a:spcPct val="0"/>
              </a:spcBef>
            </a:pPr>
            <a:r>
              <a:rPr lang="hr-HR" dirty="0" smtClean="0"/>
              <a:t>odsustvo sa rada, zbog privremene spriječenosti za rad, materinstva i drugog odsustva, koje nije uvjetovano voljom radnika, ne smatra se prekidom rada( </a:t>
            </a:r>
            <a:r>
              <a:rPr lang="hr-HR" dirty="0" smtClean="0">
                <a:solidFill>
                  <a:schemeClr val="accent1"/>
                </a:solidFill>
              </a:rPr>
              <a:t>radnik je u radnom odnosu</a:t>
            </a:r>
            <a:r>
              <a:rPr lang="hr-HR" dirty="0" smtClean="0"/>
              <a:t>)</a:t>
            </a:r>
            <a:endParaRPr lang="sr-Latn-BA" dirty="0" smtClean="0"/>
          </a:p>
          <a:p>
            <a:pPr marL="0" algn="just">
              <a:spcBef>
                <a:spcPct val="0"/>
              </a:spcBef>
            </a:pPr>
            <a:r>
              <a:rPr lang="en-US" dirty="0" err="1" smtClean="0"/>
              <a:t>Rad</a:t>
            </a:r>
            <a:r>
              <a:rPr lang="en-US" dirty="0" smtClean="0"/>
              <a:t> </a:t>
            </a:r>
            <a:r>
              <a:rPr lang="en-US" dirty="0" err="1" smtClean="0"/>
              <a:t>i</a:t>
            </a:r>
            <a:r>
              <a:rPr lang="en-US" dirty="0" smtClean="0"/>
              <a:t> </a:t>
            </a:r>
            <a:r>
              <a:rPr lang="en-US" dirty="0" err="1" smtClean="0"/>
              <a:t>radni</a:t>
            </a:r>
            <a:r>
              <a:rPr lang="en-US" dirty="0" smtClean="0"/>
              <a:t> </a:t>
            </a:r>
            <a:r>
              <a:rPr lang="en-US" dirty="0" err="1" smtClean="0"/>
              <a:t>odnos</a:t>
            </a:r>
            <a:r>
              <a:rPr lang="en-US" dirty="0" smtClean="0"/>
              <a:t> </a:t>
            </a:r>
            <a:r>
              <a:rPr lang="en-US" dirty="0" err="1" smtClean="0"/>
              <a:t>su</a:t>
            </a:r>
            <a:r>
              <a:rPr lang="en-US" dirty="0" smtClean="0"/>
              <a:t> </a:t>
            </a:r>
            <a:r>
              <a:rPr lang="en-US" dirty="0" err="1" smtClean="0"/>
              <a:t>dva</a:t>
            </a:r>
            <a:r>
              <a:rPr lang="en-US" dirty="0" smtClean="0"/>
              <a:t> </a:t>
            </a:r>
            <a:r>
              <a:rPr lang="en-US" dirty="0" err="1" smtClean="0"/>
              <a:t>različita</a:t>
            </a:r>
            <a:r>
              <a:rPr lang="en-US" dirty="0" smtClean="0"/>
              <a:t> </a:t>
            </a:r>
            <a:r>
              <a:rPr lang="en-US" dirty="0" err="1" smtClean="0"/>
              <a:t>instituta</a:t>
            </a:r>
            <a:r>
              <a:rPr lang="en-US" dirty="0" smtClean="0"/>
              <a:t>, </a:t>
            </a:r>
            <a:r>
              <a:rPr lang="en-US" dirty="0" err="1" smtClean="0"/>
              <a:t>odnosno</a:t>
            </a:r>
            <a:r>
              <a:rPr lang="en-US" dirty="0" smtClean="0"/>
              <a:t>, </a:t>
            </a:r>
            <a:r>
              <a:rPr lang="en-US" dirty="0" err="1" smtClean="0">
                <a:solidFill>
                  <a:schemeClr val="accent1"/>
                </a:solidFill>
              </a:rPr>
              <a:t>rad</a:t>
            </a:r>
            <a:r>
              <a:rPr lang="en-US" dirty="0" smtClean="0"/>
              <a:t> </a:t>
            </a:r>
            <a:r>
              <a:rPr lang="en-US" dirty="0" err="1" smtClean="0"/>
              <a:t>predstavlja</a:t>
            </a:r>
            <a:r>
              <a:rPr lang="en-US" dirty="0" smtClean="0"/>
              <a:t>  </a:t>
            </a:r>
            <a:r>
              <a:rPr lang="en-US" dirty="0" err="1" smtClean="0"/>
              <a:t>fizičku</a:t>
            </a:r>
            <a:r>
              <a:rPr lang="en-US" dirty="0" smtClean="0"/>
              <a:t> </a:t>
            </a:r>
            <a:r>
              <a:rPr lang="en-US" dirty="0" err="1" smtClean="0"/>
              <a:t>i</a:t>
            </a:r>
            <a:r>
              <a:rPr lang="en-US" dirty="0" smtClean="0"/>
              <a:t> </a:t>
            </a:r>
            <a:r>
              <a:rPr lang="en-US" dirty="0" err="1" smtClean="0"/>
              <a:t>intelektualnu</a:t>
            </a:r>
            <a:r>
              <a:rPr lang="en-US" dirty="0" smtClean="0"/>
              <a:t>  </a:t>
            </a:r>
            <a:r>
              <a:rPr lang="en-US" dirty="0" err="1" smtClean="0"/>
              <a:t>aktivnost</a:t>
            </a:r>
            <a:r>
              <a:rPr lang="en-US" dirty="0" smtClean="0"/>
              <a:t> </a:t>
            </a:r>
            <a:r>
              <a:rPr lang="en-US" dirty="0" err="1" smtClean="0"/>
              <a:t>radnika</a:t>
            </a:r>
            <a:r>
              <a:rPr lang="en-US" dirty="0" smtClean="0"/>
              <a:t> u </a:t>
            </a:r>
            <a:r>
              <a:rPr lang="en-US" dirty="0" err="1" smtClean="0"/>
              <a:t>cilju</a:t>
            </a:r>
            <a:r>
              <a:rPr lang="en-US" dirty="0" smtClean="0"/>
              <a:t> </a:t>
            </a:r>
            <a:r>
              <a:rPr lang="en-US" dirty="0" err="1" smtClean="0"/>
              <a:t>uspješnog</a:t>
            </a:r>
            <a:r>
              <a:rPr lang="en-US" dirty="0" smtClean="0"/>
              <a:t> </a:t>
            </a:r>
            <a:r>
              <a:rPr lang="en-US" dirty="0" err="1" smtClean="0"/>
              <a:t>obavljanja</a:t>
            </a:r>
            <a:r>
              <a:rPr lang="en-US" dirty="0" smtClean="0"/>
              <a:t> </a:t>
            </a:r>
            <a:r>
              <a:rPr lang="en-US" dirty="0" err="1" smtClean="0"/>
              <a:t>radnih</a:t>
            </a:r>
            <a:r>
              <a:rPr lang="en-US" dirty="0" smtClean="0"/>
              <a:t> </a:t>
            </a:r>
            <a:r>
              <a:rPr lang="en-US" dirty="0" err="1" smtClean="0"/>
              <a:t>zadataka</a:t>
            </a:r>
            <a:r>
              <a:rPr lang="en-US" dirty="0" smtClean="0"/>
              <a:t> </a:t>
            </a:r>
            <a:r>
              <a:rPr lang="en-US" dirty="0" err="1" smtClean="0"/>
              <a:t>postavljenih</a:t>
            </a:r>
            <a:r>
              <a:rPr lang="en-US" dirty="0" smtClean="0"/>
              <a:t> </a:t>
            </a:r>
            <a:r>
              <a:rPr lang="en-US" dirty="0" err="1" smtClean="0"/>
              <a:t>od</a:t>
            </a:r>
            <a:r>
              <a:rPr lang="en-US" dirty="0" smtClean="0"/>
              <a:t> </a:t>
            </a:r>
            <a:r>
              <a:rPr lang="en-US" dirty="0" err="1" smtClean="0"/>
              <a:t>strane</a:t>
            </a:r>
            <a:r>
              <a:rPr lang="en-US" dirty="0" smtClean="0"/>
              <a:t> </a:t>
            </a:r>
            <a:r>
              <a:rPr lang="en-US" dirty="0" err="1" smtClean="0"/>
              <a:t>poslodavca</a:t>
            </a:r>
            <a:r>
              <a:rPr lang="en-US" dirty="0" smtClean="0"/>
              <a:t>, a </a:t>
            </a:r>
            <a:r>
              <a:rPr lang="en-US" dirty="0" err="1" smtClean="0">
                <a:solidFill>
                  <a:schemeClr val="accent1"/>
                </a:solidFill>
              </a:rPr>
              <a:t>radni</a:t>
            </a:r>
            <a:r>
              <a:rPr lang="en-US" dirty="0" smtClean="0">
                <a:solidFill>
                  <a:schemeClr val="accent1"/>
                </a:solidFill>
              </a:rPr>
              <a:t> </a:t>
            </a:r>
            <a:r>
              <a:rPr lang="en-US" dirty="0" err="1" smtClean="0">
                <a:solidFill>
                  <a:schemeClr val="accent1"/>
                </a:solidFill>
              </a:rPr>
              <a:t>odnos</a:t>
            </a:r>
            <a:r>
              <a:rPr lang="en-US" dirty="0" smtClean="0">
                <a:solidFill>
                  <a:schemeClr val="accent1"/>
                </a:solidFill>
              </a:rPr>
              <a:t>  </a:t>
            </a:r>
            <a:r>
              <a:rPr lang="hr-HR" dirty="0" smtClean="0"/>
              <a:t>predstavlja prava i obaveze radnika  i poslodavca propisane zakonom i podzakonskim aktima. </a:t>
            </a:r>
            <a:endParaRPr lang="sr-Latn-BA" dirty="0" smtClean="0"/>
          </a:p>
          <a:p>
            <a:pPr marL="0" algn="just">
              <a:spcBef>
                <a:spcPct val="0"/>
              </a:spcBef>
            </a:pPr>
            <a:r>
              <a:rPr lang="en-US" dirty="0" smtClean="0"/>
              <a:t>Radnik </a:t>
            </a:r>
            <a:r>
              <a:rPr lang="en-US" dirty="0" err="1" smtClean="0"/>
              <a:t>stiče</a:t>
            </a:r>
            <a:r>
              <a:rPr lang="en-US" dirty="0" smtClean="0"/>
              <a:t> </a:t>
            </a:r>
            <a:r>
              <a:rPr lang="en-US" dirty="0" err="1" smtClean="0"/>
              <a:t>pravo</a:t>
            </a:r>
            <a:r>
              <a:rPr lang="en-US" dirty="0" smtClean="0"/>
              <a:t> </a:t>
            </a:r>
            <a:r>
              <a:rPr lang="en-US" dirty="0" err="1" smtClean="0"/>
              <a:t>na</a:t>
            </a:r>
            <a:r>
              <a:rPr lang="en-US" dirty="0" smtClean="0"/>
              <a:t> </a:t>
            </a:r>
            <a:r>
              <a:rPr lang="en-US" dirty="0" err="1" smtClean="0"/>
              <a:t>puni</a:t>
            </a:r>
            <a:r>
              <a:rPr lang="en-US" dirty="0" smtClean="0"/>
              <a:t> </a:t>
            </a:r>
            <a:r>
              <a:rPr lang="en-US" dirty="0" err="1" smtClean="0"/>
              <a:t>godišnji</a:t>
            </a:r>
            <a:r>
              <a:rPr lang="en-US" dirty="0" smtClean="0"/>
              <a:t> </a:t>
            </a:r>
            <a:r>
              <a:rPr lang="en-US" dirty="0" err="1" smtClean="0"/>
              <a:t>odmor</a:t>
            </a:r>
            <a:r>
              <a:rPr lang="en-US" dirty="0" smtClean="0"/>
              <a:t> u </a:t>
            </a:r>
            <a:r>
              <a:rPr lang="en-US" dirty="0" err="1" smtClean="0"/>
              <a:t>najmanjem</a:t>
            </a:r>
            <a:r>
              <a:rPr lang="en-US" dirty="0" smtClean="0"/>
              <a:t> </a:t>
            </a:r>
            <a:r>
              <a:rPr lang="en-US" dirty="0" err="1" smtClean="0"/>
              <a:t>trajanju</a:t>
            </a:r>
            <a:r>
              <a:rPr lang="en-US" dirty="0" smtClean="0"/>
              <a:t> </a:t>
            </a:r>
            <a:r>
              <a:rPr lang="en-US" dirty="0" err="1" smtClean="0"/>
              <a:t>od</a:t>
            </a:r>
            <a:r>
              <a:rPr lang="en-US" dirty="0" smtClean="0"/>
              <a:t> 20 </a:t>
            </a:r>
            <a:r>
              <a:rPr lang="en-US" dirty="0" err="1" smtClean="0"/>
              <a:t>radnih</a:t>
            </a:r>
            <a:r>
              <a:rPr lang="en-US" dirty="0" smtClean="0"/>
              <a:t> </a:t>
            </a:r>
            <a:r>
              <a:rPr lang="en-US" dirty="0" err="1" smtClean="0"/>
              <a:t>dana</a:t>
            </a:r>
            <a:r>
              <a:rPr lang="en-US" dirty="0" smtClean="0"/>
              <a:t> </a:t>
            </a:r>
            <a:r>
              <a:rPr lang="en-US" dirty="0" err="1" smtClean="0"/>
              <a:t>nakon</a:t>
            </a:r>
            <a:r>
              <a:rPr lang="en-US" dirty="0" smtClean="0"/>
              <a:t> </a:t>
            </a:r>
            <a:r>
              <a:rPr lang="en-US" dirty="0" err="1" smtClean="0"/>
              <a:t>šest</a:t>
            </a:r>
            <a:r>
              <a:rPr lang="en-US" dirty="0" smtClean="0"/>
              <a:t> </a:t>
            </a:r>
            <a:r>
              <a:rPr lang="en-US" dirty="0" err="1" smtClean="0"/>
              <a:t>mjeseci</a:t>
            </a:r>
            <a:r>
              <a:rPr lang="en-US" dirty="0" smtClean="0"/>
              <a:t> </a:t>
            </a:r>
            <a:r>
              <a:rPr lang="en-US" dirty="0" err="1" smtClean="0"/>
              <a:t>neprekidnog</a:t>
            </a:r>
            <a:r>
              <a:rPr lang="en-US" dirty="0" smtClean="0"/>
              <a:t> </a:t>
            </a:r>
            <a:r>
              <a:rPr lang="en-US" dirty="0" err="1" smtClean="0"/>
              <a:t>rada</a:t>
            </a:r>
            <a:r>
              <a:rPr lang="en-US" dirty="0" smtClean="0"/>
              <a:t>, </a:t>
            </a:r>
            <a:r>
              <a:rPr lang="en-US" b="1" dirty="0" err="1" smtClean="0"/>
              <a:t>bez</a:t>
            </a:r>
            <a:r>
              <a:rPr lang="en-US" b="1" dirty="0" smtClean="0"/>
              <a:t> </a:t>
            </a:r>
            <a:r>
              <a:rPr lang="en-US" b="1" dirty="0" err="1" smtClean="0"/>
              <a:t>obzira</a:t>
            </a:r>
            <a:r>
              <a:rPr lang="en-US" b="1" dirty="0" smtClean="0"/>
              <a:t> </a:t>
            </a:r>
            <a:r>
              <a:rPr lang="en-US" b="1" dirty="0" err="1" smtClean="0"/>
              <a:t>da</a:t>
            </a:r>
            <a:r>
              <a:rPr lang="en-US" b="1" dirty="0" smtClean="0"/>
              <a:t> </a:t>
            </a:r>
            <a:r>
              <a:rPr lang="en-US" b="1" dirty="0" err="1" smtClean="0"/>
              <a:t>li</a:t>
            </a:r>
            <a:r>
              <a:rPr lang="en-US" b="1" dirty="0" smtClean="0"/>
              <a:t> je </a:t>
            </a:r>
            <a:r>
              <a:rPr lang="en-US" b="1" dirty="0" err="1" smtClean="0"/>
              <a:t>mijenjao</a:t>
            </a:r>
            <a:r>
              <a:rPr lang="en-US" b="1" dirty="0" smtClean="0"/>
              <a:t> </a:t>
            </a:r>
            <a:r>
              <a:rPr lang="en-US" b="1" dirty="0" err="1" smtClean="0"/>
              <a:t>poslodavce</a:t>
            </a:r>
            <a:r>
              <a:rPr lang="en-US" b="1" dirty="0" smtClean="0"/>
              <a:t> </a:t>
            </a:r>
            <a:r>
              <a:rPr lang="en-US" dirty="0" smtClean="0"/>
              <a:t>u </a:t>
            </a:r>
            <a:r>
              <a:rPr lang="en-US" dirty="0" err="1" smtClean="0"/>
              <a:t>toku</a:t>
            </a:r>
            <a:r>
              <a:rPr lang="en-US" dirty="0" smtClean="0"/>
              <a:t> </a:t>
            </a:r>
            <a:r>
              <a:rPr lang="en-US" dirty="0" err="1" smtClean="0"/>
              <a:t>trajanja</a:t>
            </a:r>
            <a:r>
              <a:rPr lang="en-US" dirty="0" smtClean="0"/>
              <a:t> </a:t>
            </a:r>
            <a:r>
              <a:rPr lang="en-US" dirty="0" err="1" smtClean="0"/>
              <a:t>radnog</a:t>
            </a:r>
            <a:r>
              <a:rPr lang="en-US" dirty="0" smtClean="0"/>
              <a:t> </a:t>
            </a:r>
            <a:r>
              <a:rPr lang="en-US" dirty="0" err="1" smtClean="0"/>
              <a:t>odnosa</a:t>
            </a:r>
            <a:r>
              <a:rPr lang="en-US" dirty="0" smtClean="0"/>
              <a:t>, </a:t>
            </a:r>
            <a:r>
              <a:rPr lang="en-US" dirty="0" err="1" smtClean="0"/>
              <a:t>ukoliko</a:t>
            </a:r>
            <a:r>
              <a:rPr lang="en-US" dirty="0" smtClean="0"/>
              <a:t> </a:t>
            </a:r>
            <a:r>
              <a:rPr lang="en-US" dirty="0" err="1" smtClean="0"/>
              <a:t>nema</a:t>
            </a:r>
            <a:r>
              <a:rPr lang="en-US" dirty="0" smtClean="0"/>
              <a:t> </a:t>
            </a:r>
            <a:r>
              <a:rPr lang="en-US" dirty="0" err="1" smtClean="0"/>
              <a:t>prekid</a:t>
            </a:r>
            <a:r>
              <a:rPr lang="en-US" dirty="0" smtClean="0"/>
              <a:t>  </a:t>
            </a:r>
            <a:r>
              <a:rPr lang="en-US" dirty="0" err="1" smtClean="0"/>
              <a:t>rada</a:t>
            </a:r>
            <a:r>
              <a:rPr lang="en-US" dirty="0" smtClean="0"/>
              <a:t>, </a:t>
            </a:r>
            <a:r>
              <a:rPr lang="en-US" dirty="0" err="1" smtClean="0"/>
              <a:t>između</a:t>
            </a:r>
            <a:r>
              <a:rPr lang="en-US" dirty="0" smtClean="0"/>
              <a:t> </a:t>
            </a:r>
            <a:r>
              <a:rPr lang="en-US" dirty="0" err="1" smtClean="0"/>
              <a:t>dva</a:t>
            </a:r>
            <a:r>
              <a:rPr lang="en-US" dirty="0" smtClean="0"/>
              <a:t> </a:t>
            </a:r>
            <a:r>
              <a:rPr lang="en-US" dirty="0" err="1" smtClean="0"/>
              <a:t>radna</a:t>
            </a:r>
            <a:r>
              <a:rPr lang="en-US" dirty="0" smtClean="0"/>
              <a:t> </a:t>
            </a:r>
            <a:r>
              <a:rPr lang="en-US" dirty="0" err="1" smtClean="0"/>
              <a:t>odnosa</a:t>
            </a:r>
            <a:r>
              <a:rPr lang="en-US" dirty="0" smtClean="0"/>
              <a:t>, </a:t>
            </a:r>
            <a:r>
              <a:rPr lang="en-US" dirty="0" err="1" smtClean="0"/>
              <a:t>duži</a:t>
            </a:r>
            <a:r>
              <a:rPr lang="en-US" dirty="0" smtClean="0"/>
              <a:t> </a:t>
            </a:r>
            <a:r>
              <a:rPr lang="en-US" dirty="0" err="1" smtClean="0"/>
              <a:t>od</a:t>
            </a:r>
            <a:r>
              <a:rPr lang="en-US" dirty="0" smtClean="0"/>
              <a:t> 15 </a:t>
            </a:r>
            <a:r>
              <a:rPr lang="en-US" dirty="0" err="1" smtClean="0"/>
              <a:t>dana</a:t>
            </a:r>
            <a:r>
              <a:rPr lang="en-US" dirty="0" smtClean="0"/>
              <a:t>. </a:t>
            </a:r>
            <a:endParaRPr lang="sr-Latn-BA" dirty="0" smtClean="0"/>
          </a:p>
          <a:p>
            <a:pPr marL="0">
              <a:spcBef>
                <a:spcPts val="0"/>
              </a:spcBef>
            </a:pPr>
            <a:r>
              <a:rPr lang="en-US" dirty="0" smtClean="0"/>
              <a:t>Radnik u </a:t>
            </a:r>
            <a:r>
              <a:rPr lang="en-US" dirty="0" err="1" smtClean="0"/>
              <a:t>toku</a:t>
            </a:r>
            <a:r>
              <a:rPr lang="en-US" dirty="0" smtClean="0"/>
              <a:t> </a:t>
            </a:r>
            <a:r>
              <a:rPr lang="en-US" dirty="0" err="1" smtClean="0"/>
              <a:t>jedne</a:t>
            </a:r>
            <a:r>
              <a:rPr lang="en-US" dirty="0" smtClean="0"/>
              <a:t> </a:t>
            </a:r>
            <a:r>
              <a:rPr lang="en-US" dirty="0" err="1" smtClean="0"/>
              <a:t>kalendarske</a:t>
            </a:r>
            <a:r>
              <a:rPr lang="en-US" dirty="0" smtClean="0"/>
              <a:t> </a:t>
            </a:r>
            <a:r>
              <a:rPr lang="en-US" dirty="0" err="1" smtClean="0"/>
              <a:t>godine</a:t>
            </a:r>
            <a:r>
              <a:rPr lang="en-US" dirty="0" smtClean="0"/>
              <a:t> </a:t>
            </a:r>
            <a:r>
              <a:rPr lang="en-US" dirty="0" err="1" smtClean="0"/>
              <a:t>može</a:t>
            </a:r>
            <a:r>
              <a:rPr lang="en-US" dirty="0" smtClean="0"/>
              <a:t> </a:t>
            </a:r>
            <a:r>
              <a:rPr lang="en-US" dirty="0" err="1" smtClean="0"/>
              <a:t>ostvariti</a:t>
            </a:r>
            <a:r>
              <a:rPr lang="en-US" dirty="0" smtClean="0"/>
              <a:t> </a:t>
            </a:r>
            <a:r>
              <a:rPr lang="en-US" dirty="0" err="1" smtClean="0"/>
              <a:t>pravo</a:t>
            </a:r>
            <a:r>
              <a:rPr lang="en-US" dirty="0" smtClean="0"/>
              <a:t> </a:t>
            </a:r>
            <a:r>
              <a:rPr lang="en-US" dirty="0" err="1" smtClean="0"/>
              <a:t>samo</a:t>
            </a:r>
            <a:r>
              <a:rPr lang="en-US" dirty="0" smtClean="0"/>
              <a:t> </a:t>
            </a:r>
            <a:r>
              <a:rPr lang="en-US" dirty="0" err="1" smtClean="0"/>
              <a:t>na</a:t>
            </a:r>
            <a:r>
              <a:rPr lang="en-US" dirty="0" smtClean="0"/>
              <a:t> </a:t>
            </a:r>
            <a:r>
              <a:rPr lang="en-US" b="1" dirty="0" err="1" smtClean="0"/>
              <a:t>jedan</a:t>
            </a:r>
            <a:r>
              <a:rPr lang="en-US" dirty="0" smtClean="0"/>
              <a:t> </a:t>
            </a:r>
            <a:r>
              <a:rPr lang="en-US" dirty="0" err="1" smtClean="0"/>
              <a:t>puni</a:t>
            </a:r>
            <a:r>
              <a:rPr lang="en-US" dirty="0" smtClean="0"/>
              <a:t> </a:t>
            </a:r>
            <a:r>
              <a:rPr lang="en-US" dirty="0" err="1" smtClean="0"/>
              <a:t>godišnji</a:t>
            </a:r>
            <a:r>
              <a:rPr lang="en-US" dirty="0" smtClean="0"/>
              <a:t> </a:t>
            </a:r>
            <a:r>
              <a:rPr lang="en-US" dirty="0" err="1" smtClean="0"/>
              <a:t>odmor</a:t>
            </a:r>
            <a:r>
              <a:rPr lang="en-US" dirty="0" smtClean="0"/>
              <a:t> </a:t>
            </a:r>
            <a:r>
              <a:rPr lang="en-US" dirty="0" err="1" smtClean="0"/>
              <a:t>shodno</a:t>
            </a:r>
            <a:r>
              <a:rPr lang="en-US" dirty="0" smtClean="0"/>
              <a:t> </a:t>
            </a:r>
            <a:r>
              <a:rPr lang="en-US" dirty="0" err="1" smtClean="0"/>
              <a:t>Zakonu</a:t>
            </a:r>
            <a:r>
              <a:rPr lang="en-US" dirty="0" smtClean="0"/>
              <a:t> o </a:t>
            </a:r>
            <a:r>
              <a:rPr lang="en-US" dirty="0" err="1" smtClean="0"/>
              <a:t>radu</a:t>
            </a:r>
            <a:r>
              <a:rPr lang="en-US" dirty="0" smtClean="0"/>
              <a:t>, </a:t>
            </a:r>
            <a:r>
              <a:rPr lang="en-US" dirty="0" err="1" smtClean="0"/>
              <a:t>kolektivnom</a:t>
            </a:r>
            <a:r>
              <a:rPr lang="en-US" dirty="0" smtClean="0"/>
              <a:t> </a:t>
            </a:r>
            <a:r>
              <a:rPr lang="en-US" dirty="0" err="1" smtClean="0"/>
              <a:t>ugovoru</a:t>
            </a:r>
            <a:r>
              <a:rPr lang="en-US" dirty="0" smtClean="0"/>
              <a:t>, </a:t>
            </a:r>
            <a:r>
              <a:rPr lang="en-US" dirty="0" err="1" smtClean="0"/>
              <a:t>pravilniku</a:t>
            </a:r>
            <a:r>
              <a:rPr lang="en-US" dirty="0" smtClean="0"/>
              <a:t> o </a:t>
            </a:r>
            <a:r>
              <a:rPr lang="en-US" dirty="0" err="1" smtClean="0"/>
              <a:t>radu</a:t>
            </a:r>
            <a:r>
              <a:rPr lang="en-US" dirty="0" smtClean="0"/>
              <a:t> </a:t>
            </a:r>
            <a:r>
              <a:rPr lang="en-US" dirty="0" err="1" smtClean="0"/>
              <a:t>i</a:t>
            </a:r>
            <a:r>
              <a:rPr lang="en-US" dirty="0" smtClean="0"/>
              <a:t> </a:t>
            </a:r>
            <a:r>
              <a:rPr lang="en-US" dirty="0" err="1" smtClean="0"/>
              <a:t>ugovoru</a:t>
            </a:r>
            <a:r>
              <a:rPr lang="en-US" dirty="0" smtClean="0"/>
              <a:t> o </a:t>
            </a:r>
            <a:r>
              <a:rPr lang="en-US" dirty="0" err="1" smtClean="0"/>
              <a:t>radu</a:t>
            </a:r>
            <a:r>
              <a:rPr lang="en-US" dirty="0" smtClean="0"/>
              <a:t>, </a:t>
            </a:r>
            <a:r>
              <a:rPr lang="en-US" b="1" dirty="0" err="1" smtClean="0"/>
              <a:t>bez</a:t>
            </a:r>
            <a:r>
              <a:rPr lang="en-US" b="1" dirty="0" smtClean="0"/>
              <a:t> </a:t>
            </a:r>
            <a:r>
              <a:rPr lang="en-US" b="1" dirty="0" err="1" smtClean="0"/>
              <a:t>obzira</a:t>
            </a:r>
            <a:r>
              <a:rPr lang="en-US" b="1" dirty="0" smtClean="0"/>
              <a:t> </a:t>
            </a:r>
            <a:r>
              <a:rPr lang="en-US" b="1" dirty="0" err="1" smtClean="0"/>
              <a:t>da</a:t>
            </a:r>
            <a:r>
              <a:rPr lang="en-US" b="1" dirty="0" smtClean="0"/>
              <a:t> </a:t>
            </a:r>
            <a:r>
              <a:rPr lang="en-US" b="1" dirty="0" err="1" smtClean="0"/>
              <a:t>li</a:t>
            </a:r>
            <a:r>
              <a:rPr lang="en-US" b="1" dirty="0" smtClean="0"/>
              <a:t> je </a:t>
            </a:r>
            <a:r>
              <a:rPr lang="en-US" b="1" dirty="0" err="1" smtClean="0"/>
              <a:t>radnik</a:t>
            </a:r>
            <a:r>
              <a:rPr lang="en-US" b="1" dirty="0" smtClean="0"/>
              <a:t> radio </a:t>
            </a:r>
            <a:r>
              <a:rPr lang="en-US" b="1" dirty="0" err="1" smtClean="0"/>
              <a:t>kod</a:t>
            </a:r>
            <a:r>
              <a:rPr lang="en-US" b="1" dirty="0" smtClean="0"/>
              <a:t> </a:t>
            </a:r>
            <a:r>
              <a:rPr lang="en-US" b="1" dirty="0" err="1" smtClean="0"/>
              <a:t>jednog</a:t>
            </a:r>
            <a:r>
              <a:rPr lang="en-US" b="1" dirty="0" smtClean="0"/>
              <a:t> </a:t>
            </a:r>
            <a:r>
              <a:rPr lang="en-US" b="1" dirty="0" err="1" smtClean="0"/>
              <a:t>ili</a:t>
            </a:r>
            <a:r>
              <a:rPr lang="en-US" b="1" dirty="0" smtClean="0"/>
              <a:t> </a:t>
            </a:r>
            <a:r>
              <a:rPr lang="en-US" b="1" dirty="0" err="1" smtClean="0"/>
              <a:t>više</a:t>
            </a:r>
            <a:r>
              <a:rPr lang="en-US" b="1" dirty="0" smtClean="0"/>
              <a:t> </a:t>
            </a:r>
            <a:r>
              <a:rPr lang="en-US" b="1" dirty="0" err="1" smtClean="0"/>
              <a:t>poslodavaca</a:t>
            </a:r>
            <a:r>
              <a:rPr lang="en-US" b="1" dirty="0" smtClean="0"/>
              <a:t>.</a:t>
            </a:r>
            <a:endParaRPr lang="sr-Latn-BA" b="1" dirty="0" smtClean="0"/>
          </a:p>
          <a:p>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22</a:t>
            </a:fld>
            <a:endParaRPr lang="en-US" altLang="sr-Latn-R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7620000" cy="6043634"/>
          </a:xfrm>
        </p:spPr>
        <p:txBody>
          <a:bodyPr/>
          <a:lstStyle/>
          <a:p>
            <a:pPr marL="0" algn="just">
              <a:spcBef>
                <a:spcPts val="0"/>
              </a:spcBef>
              <a:defRPr/>
            </a:pPr>
            <a:r>
              <a:rPr lang="en-US" dirty="0" smtClean="0"/>
              <a:t>Radnik u </a:t>
            </a:r>
            <a:r>
              <a:rPr lang="en-US" dirty="0" err="1" smtClean="0"/>
              <a:t>toku</a:t>
            </a:r>
            <a:r>
              <a:rPr lang="en-US" dirty="0" smtClean="0"/>
              <a:t> </a:t>
            </a:r>
            <a:r>
              <a:rPr lang="en-US" dirty="0" err="1" smtClean="0"/>
              <a:t>trajanja</a:t>
            </a:r>
            <a:r>
              <a:rPr lang="en-US" dirty="0" smtClean="0"/>
              <a:t> </a:t>
            </a:r>
            <a:r>
              <a:rPr lang="en-US" dirty="0" err="1" smtClean="0"/>
              <a:t>radnog</a:t>
            </a:r>
            <a:r>
              <a:rPr lang="en-US" dirty="0" smtClean="0"/>
              <a:t> </a:t>
            </a:r>
            <a:r>
              <a:rPr lang="en-US" dirty="0" err="1" smtClean="0"/>
              <a:t>odnosa</a:t>
            </a:r>
            <a:r>
              <a:rPr lang="en-US" dirty="0" smtClean="0"/>
              <a:t>, </a:t>
            </a:r>
            <a:r>
              <a:rPr lang="en-US" dirty="0" err="1" smtClean="0"/>
              <a:t>samo</a:t>
            </a:r>
            <a:r>
              <a:rPr lang="en-US" dirty="0" smtClean="0"/>
              <a:t> </a:t>
            </a:r>
            <a:r>
              <a:rPr lang="en-US" b="1" dirty="0" smtClean="0"/>
              <a:t>j e d n o m</a:t>
            </a:r>
            <a:r>
              <a:rPr lang="en-US" dirty="0" smtClean="0"/>
              <a:t> </a:t>
            </a:r>
            <a:r>
              <a:rPr lang="en-US" dirty="0" err="1" smtClean="0"/>
              <a:t>ispunjava</a:t>
            </a:r>
            <a:r>
              <a:rPr lang="en-US" dirty="0" smtClean="0"/>
              <a:t> </a:t>
            </a:r>
            <a:r>
              <a:rPr lang="en-US" dirty="0" err="1" smtClean="0"/>
              <a:t>uslov</a:t>
            </a:r>
            <a:r>
              <a:rPr lang="en-US" dirty="0" smtClean="0"/>
              <a:t> </a:t>
            </a:r>
            <a:r>
              <a:rPr lang="en-US" dirty="0" err="1" smtClean="0"/>
              <a:t>za</a:t>
            </a:r>
            <a:r>
              <a:rPr lang="en-US" dirty="0" smtClean="0"/>
              <a:t> </a:t>
            </a:r>
            <a:r>
              <a:rPr lang="en-US" dirty="0" err="1" smtClean="0"/>
              <a:t>sticanje</a:t>
            </a:r>
            <a:r>
              <a:rPr lang="en-US" dirty="0" smtClean="0"/>
              <a:t> </a:t>
            </a:r>
            <a:r>
              <a:rPr lang="en-US" dirty="0" err="1" smtClean="0"/>
              <a:t>prava</a:t>
            </a:r>
            <a:r>
              <a:rPr lang="en-US" dirty="0" smtClean="0"/>
              <a:t> </a:t>
            </a:r>
            <a:r>
              <a:rPr lang="en-US" dirty="0" err="1" smtClean="0"/>
              <a:t>na</a:t>
            </a:r>
            <a:r>
              <a:rPr lang="en-US" dirty="0" smtClean="0"/>
              <a:t> </a:t>
            </a:r>
            <a:r>
              <a:rPr lang="en-US" dirty="0" err="1" smtClean="0"/>
              <a:t>puni</a:t>
            </a:r>
            <a:r>
              <a:rPr lang="en-US" dirty="0" smtClean="0"/>
              <a:t> </a:t>
            </a:r>
            <a:r>
              <a:rPr lang="en-US" dirty="0" err="1" smtClean="0"/>
              <a:t>godišnji</a:t>
            </a:r>
            <a:r>
              <a:rPr lang="en-US" dirty="0" smtClean="0"/>
              <a:t> </a:t>
            </a:r>
            <a:r>
              <a:rPr lang="en-US" dirty="0" err="1" smtClean="0"/>
              <a:t>odmor</a:t>
            </a:r>
            <a:r>
              <a:rPr lang="en-US" dirty="0" smtClean="0"/>
              <a:t>, </a:t>
            </a:r>
            <a:r>
              <a:rPr lang="en-US" dirty="0" err="1" smtClean="0"/>
              <a:t>i</a:t>
            </a:r>
            <a:r>
              <a:rPr lang="en-US" dirty="0" smtClean="0"/>
              <a:t> to, </a:t>
            </a:r>
            <a:r>
              <a:rPr lang="en-US" dirty="0" err="1" smtClean="0"/>
              <a:t>ako</a:t>
            </a:r>
            <a:r>
              <a:rPr lang="en-US" dirty="0" smtClean="0"/>
              <a:t> </a:t>
            </a:r>
            <a:r>
              <a:rPr lang="en-US" dirty="0" err="1" smtClean="0"/>
              <a:t>ima</a:t>
            </a:r>
            <a:r>
              <a:rPr lang="en-US" dirty="0" smtClean="0"/>
              <a:t> </a:t>
            </a:r>
            <a:r>
              <a:rPr lang="en-US" dirty="0" err="1" smtClean="0"/>
              <a:t>šest</a:t>
            </a:r>
            <a:r>
              <a:rPr lang="en-US" dirty="0" smtClean="0"/>
              <a:t> </a:t>
            </a:r>
            <a:r>
              <a:rPr lang="en-US" dirty="0" err="1" smtClean="0"/>
              <a:t>mjeseci</a:t>
            </a:r>
            <a:r>
              <a:rPr lang="en-US" dirty="0" smtClean="0"/>
              <a:t> </a:t>
            </a:r>
            <a:r>
              <a:rPr lang="en-US" dirty="0" err="1" smtClean="0"/>
              <a:t>neprekidnog</a:t>
            </a:r>
            <a:r>
              <a:rPr lang="en-US" dirty="0" smtClean="0"/>
              <a:t> </a:t>
            </a:r>
            <a:r>
              <a:rPr lang="en-US" dirty="0" err="1" smtClean="0"/>
              <a:t>rada</a:t>
            </a:r>
            <a:r>
              <a:rPr lang="en-US" dirty="0" smtClean="0"/>
              <a:t>, </a:t>
            </a:r>
            <a:r>
              <a:rPr lang="en-US" dirty="0" err="1" smtClean="0"/>
              <a:t>tako</a:t>
            </a:r>
            <a:r>
              <a:rPr lang="en-US" dirty="0" smtClean="0"/>
              <a:t> </a:t>
            </a:r>
            <a:r>
              <a:rPr lang="en-US" dirty="0" err="1" smtClean="0"/>
              <a:t>da</a:t>
            </a:r>
            <a:r>
              <a:rPr lang="en-US" dirty="0" smtClean="0"/>
              <a:t> </a:t>
            </a:r>
            <a:r>
              <a:rPr lang="en-US" dirty="0" err="1" smtClean="0"/>
              <a:t>radnik</a:t>
            </a:r>
            <a:r>
              <a:rPr lang="en-US" dirty="0" smtClean="0"/>
              <a:t>, </a:t>
            </a:r>
            <a:r>
              <a:rPr lang="en-US" dirty="0" err="1" smtClean="0"/>
              <a:t>koji</a:t>
            </a:r>
            <a:r>
              <a:rPr lang="en-US" dirty="0" smtClean="0"/>
              <a:t> je u </a:t>
            </a:r>
            <a:r>
              <a:rPr lang="en-US" dirty="0" err="1" smtClean="0"/>
              <a:t>tekućoj</a:t>
            </a:r>
            <a:r>
              <a:rPr lang="en-US" dirty="0" smtClean="0"/>
              <a:t> </a:t>
            </a:r>
            <a:r>
              <a:rPr lang="en-US" dirty="0" err="1" smtClean="0"/>
              <a:t>kalendarskoj</a:t>
            </a:r>
            <a:r>
              <a:rPr lang="en-US" dirty="0" smtClean="0"/>
              <a:t> </a:t>
            </a:r>
            <a:r>
              <a:rPr lang="en-US" dirty="0" err="1" smtClean="0"/>
              <a:t>godini</a:t>
            </a:r>
            <a:r>
              <a:rPr lang="en-US" dirty="0" smtClean="0"/>
              <a:t> </a:t>
            </a:r>
            <a:r>
              <a:rPr lang="en-US" dirty="0" err="1" smtClean="0"/>
              <a:t>iskoristio</a:t>
            </a:r>
            <a:r>
              <a:rPr lang="en-US" dirty="0" smtClean="0"/>
              <a:t> </a:t>
            </a:r>
            <a:r>
              <a:rPr lang="en-US" dirty="0" err="1" smtClean="0"/>
              <a:t>cijeli</a:t>
            </a:r>
            <a:r>
              <a:rPr lang="en-US" dirty="0" smtClean="0"/>
              <a:t> </a:t>
            </a:r>
            <a:r>
              <a:rPr lang="en-US" dirty="0" err="1" smtClean="0"/>
              <a:t>godišnji</a:t>
            </a:r>
            <a:r>
              <a:rPr lang="en-US" dirty="0" smtClean="0"/>
              <a:t> </a:t>
            </a:r>
            <a:r>
              <a:rPr lang="en-US" dirty="0" err="1" smtClean="0"/>
              <a:t>odmor</a:t>
            </a:r>
            <a:r>
              <a:rPr lang="en-US" dirty="0" smtClean="0"/>
              <a:t>, </a:t>
            </a:r>
            <a:r>
              <a:rPr lang="en-US" dirty="0" err="1" smtClean="0"/>
              <a:t>nema</a:t>
            </a:r>
            <a:r>
              <a:rPr lang="en-US" dirty="0" smtClean="0"/>
              <a:t> </a:t>
            </a:r>
            <a:r>
              <a:rPr lang="en-US" dirty="0" err="1" smtClean="0"/>
              <a:t>zakonske</a:t>
            </a:r>
            <a:r>
              <a:rPr lang="en-US" dirty="0" smtClean="0"/>
              <a:t> </a:t>
            </a:r>
            <a:r>
              <a:rPr lang="en-US" dirty="0" err="1" smtClean="0"/>
              <a:t>smetnje</a:t>
            </a:r>
            <a:r>
              <a:rPr lang="en-US" dirty="0" smtClean="0"/>
              <a:t> </a:t>
            </a:r>
            <a:r>
              <a:rPr lang="en-US" dirty="0" err="1" smtClean="0"/>
              <a:t>da</a:t>
            </a:r>
            <a:r>
              <a:rPr lang="en-US" dirty="0" smtClean="0"/>
              <a:t> </a:t>
            </a:r>
            <a:r>
              <a:rPr lang="en-US" dirty="0" err="1" smtClean="0"/>
              <a:t>odmah</a:t>
            </a:r>
            <a:r>
              <a:rPr lang="en-US" dirty="0" smtClean="0"/>
              <a:t>, </a:t>
            </a:r>
            <a:r>
              <a:rPr lang="en-US" dirty="0" err="1" smtClean="0"/>
              <a:t>na</a:t>
            </a:r>
            <a:r>
              <a:rPr lang="en-US" dirty="0" smtClean="0"/>
              <a:t> </a:t>
            </a:r>
            <a:r>
              <a:rPr lang="en-US" dirty="0" err="1" smtClean="0"/>
              <a:t>početku</a:t>
            </a:r>
            <a:r>
              <a:rPr lang="en-US" dirty="0" smtClean="0"/>
              <a:t> </a:t>
            </a:r>
            <a:r>
              <a:rPr lang="en-US" dirty="0" err="1" smtClean="0"/>
              <a:t>nove</a:t>
            </a:r>
            <a:r>
              <a:rPr lang="en-US" dirty="0" smtClean="0"/>
              <a:t> </a:t>
            </a:r>
            <a:r>
              <a:rPr lang="en-US" dirty="0" err="1" smtClean="0"/>
              <a:t>kalendarske</a:t>
            </a:r>
            <a:r>
              <a:rPr lang="en-US" dirty="0" smtClean="0"/>
              <a:t> </a:t>
            </a:r>
            <a:r>
              <a:rPr lang="en-US" dirty="0" err="1" smtClean="0"/>
              <a:t>godine</a:t>
            </a:r>
            <a:r>
              <a:rPr lang="en-US" dirty="0" smtClean="0"/>
              <a:t>, </a:t>
            </a:r>
            <a:r>
              <a:rPr lang="en-US" dirty="0" err="1" smtClean="0"/>
              <a:t>koristi</a:t>
            </a:r>
            <a:r>
              <a:rPr lang="en-US" dirty="0" smtClean="0"/>
              <a:t> </a:t>
            </a:r>
            <a:r>
              <a:rPr lang="en-US" dirty="0" err="1" smtClean="0"/>
              <a:t>novi</a:t>
            </a:r>
            <a:r>
              <a:rPr lang="en-US" dirty="0" smtClean="0"/>
              <a:t> </a:t>
            </a:r>
            <a:r>
              <a:rPr lang="en-US" dirty="0" err="1" smtClean="0"/>
              <a:t>godišnji</a:t>
            </a:r>
            <a:r>
              <a:rPr lang="en-US" dirty="0" smtClean="0"/>
              <a:t> </a:t>
            </a:r>
            <a:r>
              <a:rPr lang="en-US" dirty="0" err="1" smtClean="0"/>
              <a:t>odmor</a:t>
            </a:r>
            <a:r>
              <a:rPr lang="en-US" dirty="0" smtClean="0"/>
              <a:t>, </a:t>
            </a:r>
            <a:r>
              <a:rPr lang="en-US" dirty="0" err="1" smtClean="0"/>
              <a:t>ukoliko</a:t>
            </a:r>
            <a:r>
              <a:rPr lang="en-US" dirty="0" smtClean="0"/>
              <a:t> mu </a:t>
            </a:r>
            <a:r>
              <a:rPr lang="en-US" dirty="0" err="1" smtClean="0"/>
              <a:t>poslodavac</a:t>
            </a:r>
            <a:r>
              <a:rPr lang="en-US" dirty="0" smtClean="0"/>
              <a:t> </a:t>
            </a:r>
            <a:r>
              <a:rPr lang="en-US" dirty="0" err="1" smtClean="0"/>
              <a:t>dozvoli</a:t>
            </a:r>
            <a:r>
              <a:rPr lang="en-US" dirty="0" smtClean="0"/>
              <a:t>.</a:t>
            </a:r>
            <a:endParaRPr lang="sr-Latn-BA" dirty="0" smtClean="0"/>
          </a:p>
          <a:p>
            <a:pPr marL="0" algn="just">
              <a:spcBef>
                <a:spcPts val="0"/>
              </a:spcBef>
              <a:defRPr/>
            </a:pPr>
            <a:r>
              <a:rPr lang="en-US" dirty="0" err="1" smtClean="0"/>
              <a:t>Zakon</a:t>
            </a:r>
            <a:r>
              <a:rPr lang="sr-Latn-BA" dirty="0" smtClean="0"/>
              <a:t> o radu</a:t>
            </a:r>
            <a:r>
              <a:rPr lang="en-US" dirty="0" smtClean="0"/>
              <a:t> </a:t>
            </a:r>
            <a:r>
              <a:rPr lang="en-US" dirty="0" err="1" smtClean="0"/>
              <a:t>obavezuje</a:t>
            </a:r>
            <a:r>
              <a:rPr lang="en-US" dirty="0" smtClean="0"/>
              <a:t> </a:t>
            </a:r>
            <a:r>
              <a:rPr lang="en-US" dirty="0" err="1" smtClean="0"/>
              <a:t>poslodavce</a:t>
            </a:r>
            <a:r>
              <a:rPr lang="en-US" dirty="0" smtClean="0"/>
              <a:t> (</a:t>
            </a:r>
            <a:r>
              <a:rPr lang="en-US" b="1" dirty="0" err="1" smtClean="0"/>
              <a:t>prethodne</a:t>
            </a:r>
            <a:r>
              <a:rPr lang="en-US" b="1" dirty="0" smtClean="0"/>
              <a:t> </a:t>
            </a:r>
            <a:r>
              <a:rPr lang="en-US" b="1" dirty="0" err="1" smtClean="0"/>
              <a:t>poslodavce</a:t>
            </a:r>
            <a:r>
              <a:rPr lang="en-US" b="1" dirty="0" smtClean="0"/>
              <a:t> </a:t>
            </a:r>
            <a:r>
              <a:rPr lang="en-US" b="1" dirty="0" err="1" smtClean="0"/>
              <a:t>kod</a:t>
            </a:r>
            <a:r>
              <a:rPr lang="en-US" b="1" dirty="0" smtClean="0"/>
              <a:t> </a:t>
            </a:r>
            <a:r>
              <a:rPr lang="en-US" b="1" dirty="0" err="1" smtClean="0"/>
              <a:t>kojih</a:t>
            </a:r>
            <a:r>
              <a:rPr lang="en-US" b="1" dirty="0" smtClean="0"/>
              <a:t> je </a:t>
            </a:r>
            <a:r>
              <a:rPr lang="en-US" b="1" dirty="0" err="1" smtClean="0"/>
              <a:t>radnik</a:t>
            </a:r>
            <a:r>
              <a:rPr lang="en-US" b="1" dirty="0" smtClean="0"/>
              <a:t> radio </a:t>
            </a:r>
            <a:r>
              <a:rPr lang="en-US" b="1" dirty="0" err="1" smtClean="0"/>
              <a:t>i</a:t>
            </a:r>
            <a:r>
              <a:rPr lang="en-US" b="1" dirty="0" smtClean="0"/>
              <a:t> </a:t>
            </a:r>
            <a:r>
              <a:rPr lang="en-US" b="1" dirty="0" err="1" smtClean="0"/>
              <a:t>poslodavce</a:t>
            </a:r>
            <a:r>
              <a:rPr lang="en-US" b="1" dirty="0" smtClean="0"/>
              <a:t> </a:t>
            </a:r>
            <a:r>
              <a:rPr lang="en-US" b="1" dirty="0" err="1" smtClean="0"/>
              <a:t>kod</a:t>
            </a:r>
            <a:r>
              <a:rPr lang="en-US" b="1" dirty="0" smtClean="0"/>
              <a:t> </a:t>
            </a:r>
            <a:r>
              <a:rPr lang="en-US" b="1" dirty="0" err="1" smtClean="0"/>
              <a:t>kojih</a:t>
            </a:r>
            <a:r>
              <a:rPr lang="en-US" b="1" dirty="0" smtClean="0"/>
              <a:t> </a:t>
            </a:r>
            <a:r>
              <a:rPr lang="en-US" b="1" dirty="0" err="1" smtClean="0"/>
              <a:t>radnik</a:t>
            </a:r>
            <a:r>
              <a:rPr lang="en-US" b="1" dirty="0" smtClean="0"/>
              <a:t> </a:t>
            </a:r>
            <a:r>
              <a:rPr lang="en-US" b="1" dirty="0" err="1" smtClean="0"/>
              <a:t>radi</a:t>
            </a:r>
            <a:r>
              <a:rPr lang="en-US" dirty="0" smtClean="0"/>
              <a:t>) </a:t>
            </a:r>
            <a:r>
              <a:rPr lang="en-US" dirty="0" err="1" smtClean="0"/>
              <a:t>da</a:t>
            </a:r>
            <a:r>
              <a:rPr lang="en-US" dirty="0" smtClean="0"/>
              <a:t> </a:t>
            </a:r>
            <a:r>
              <a:rPr lang="en-US" dirty="0" err="1" smtClean="0"/>
              <a:t>radnicima</a:t>
            </a:r>
            <a:r>
              <a:rPr lang="en-US" dirty="0" smtClean="0"/>
              <a:t> </a:t>
            </a:r>
            <a:r>
              <a:rPr lang="en-US" dirty="0" err="1" smtClean="0"/>
              <a:t>omoguće</a:t>
            </a:r>
            <a:r>
              <a:rPr lang="en-US" dirty="0" smtClean="0"/>
              <a:t> </a:t>
            </a:r>
            <a:r>
              <a:rPr lang="en-US" dirty="0" err="1" smtClean="0"/>
              <a:t>korištenje</a:t>
            </a:r>
            <a:r>
              <a:rPr lang="en-US" dirty="0" smtClean="0"/>
              <a:t> </a:t>
            </a:r>
            <a:r>
              <a:rPr lang="en-US" dirty="0" err="1" smtClean="0"/>
              <a:t>godišnjeg</a:t>
            </a:r>
            <a:r>
              <a:rPr lang="en-US" dirty="0" smtClean="0"/>
              <a:t> </a:t>
            </a:r>
            <a:r>
              <a:rPr lang="en-US" dirty="0" err="1" smtClean="0"/>
              <a:t>odmora</a:t>
            </a:r>
            <a:r>
              <a:rPr lang="en-US" dirty="0" smtClean="0"/>
              <a:t> </a:t>
            </a:r>
            <a:r>
              <a:rPr lang="en-US" dirty="0" err="1" smtClean="0"/>
              <a:t>shodno</a:t>
            </a:r>
            <a:r>
              <a:rPr lang="en-US" dirty="0" smtClean="0"/>
              <a:t> </a:t>
            </a:r>
            <a:r>
              <a:rPr lang="en-US" dirty="0" err="1" smtClean="0"/>
              <a:t>stečenom</a:t>
            </a:r>
            <a:r>
              <a:rPr lang="en-US" dirty="0" smtClean="0"/>
              <a:t> </a:t>
            </a:r>
            <a:r>
              <a:rPr lang="en-US" dirty="0" err="1" smtClean="0"/>
              <a:t>pravu</a:t>
            </a:r>
            <a:r>
              <a:rPr lang="en-US" dirty="0" smtClean="0"/>
              <a:t>. </a:t>
            </a:r>
            <a:endParaRPr lang="sr-Latn-BA" dirty="0" smtClean="0"/>
          </a:p>
          <a:p>
            <a:pPr marL="0" algn="just">
              <a:spcBef>
                <a:spcPts val="0"/>
              </a:spcBef>
              <a:defRPr/>
            </a:pPr>
            <a:r>
              <a:rPr lang="en-US" dirty="0" smtClean="0"/>
              <a:t>Novi </a:t>
            </a:r>
            <a:r>
              <a:rPr lang="en-US" dirty="0" err="1" smtClean="0"/>
              <a:t>poslodavac</a:t>
            </a:r>
            <a:r>
              <a:rPr lang="en-US" dirty="0" smtClean="0"/>
              <a:t>, </a:t>
            </a:r>
            <a:r>
              <a:rPr lang="en-US" dirty="0" err="1" smtClean="0"/>
              <a:t>prilikom</a:t>
            </a:r>
            <a:r>
              <a:rPr lang="en-US" dirty="0" smtClean="0"/>
              <a:t> </a:t>
            </a:r>
            <a:r>
              <a:rPr lang="en-US" dirty="0" err="1" smtClean="0"/>
              <a:t>zaključivanja</a:t>
            </a:r>
            <a:r>
              <a:rPr lang="en-US" dirty="0" smtClean="0"/>
              <a:t> </a:t>
            </a:r>
            <a:r>
              <a:rPr lang="en-US" dirty="0" err="1" smtClean="0"/>
              <a:t>ugovora</a:t>
            </a:r>
            <a:r>
              <a:rPr lang="en-US" dirty="0" smtClean="0"/>
              <a:t> o </a:t>
            </a:r>
            <a:r>
              <a:rPr lang="en-US" dirty="0" err="1" smtClean="0"/>
              <a:t>radu</a:t>
            </a:r>
            <a:r>
              <a:rPr lang="en-US" dirty="0" smtClean="0"/>
              <a:t> </a:t>
            </a:r>
            <a:r>
              <a:rPr lang="en-US" dirty="0" err="1" smtClean="0"/>
              <a:t>sa</a:t>
            </a:r>
            <a:r>
              <a:rPr lang="en-US" dirty="0" smtClean="0"/>
              <a:t> </a:t>
            </a:r>
            <a:r>
              <a:rPr lang="en-US" dirty="0" err="1" smtClean="0"/>
              <a:t>novim</a:t>
            </a:r>
            <a:r>
              <a:rPr lang="en-US" dirty="0" smtClean="0"/>
              <a:t> </a:t>
            </a:r>
            <a:r>
              <a:rPr lang="en-US" dirty="0" err="1" smtClean="0"/>
              <a:t>radnikom</a:t>
            </a:r>
            <a:r>
              <a:rPr lang="en-US" dirty="0" smtClean="0"/>
              <a:t>, </a:t>
            </a:r>
            <a:r>
              <a:rPr lang="en-US" dirty="0" err="1" smtClean="0"/>
              <a:t>treba</a:t>
            </a:r>
            <a:r>
              <a:rPr lang="en-US" dirty="0" smtClean="0"/>
              <a:t> </a:t>
            </a:r>
            <a:r>
              <a:rPr lang="en-US" dirty="0" err="1" smtClean="0"/>
              <a:t>od</a:t>
            </a:r>
            <a:r>
              <a:rPr lang="en-US" dirty="0" smtClean="0"/>
              <a:t> </a:t>
            </a:r>
            <a:r>
              <a:rPr lang="en-US" dirty="0" err="1" smtClean="0"/>
              <a:t>radnika</a:t>
            </a:r>
            <a:r>
              <a:rPr lang="en-US" dirty="0" smtClean="0"/>
              <a:t> </a:t>
            </a:r>
            <a:r>
              <a:rPr lang="en-US" dirty="0" err="1" smtClean="0"/>
              <a:t>tražiti</a:t>
            </a:r>
            <a:r>
              <a:rPr lang="en-US" dirty="0" smtClean="0"/>
              <a:t> </a:t>
            </a:r>
            <a:r>
              <a:rPr lang="en-US" dirty="0" err="1" smtClean="0"/>
              <a:t>da</a:t>
            </a:r>
            <a:r>
              <a:rPr lang="en-US" dirty="0" smtClean="0"/>
              <a:t> mu </a:t>
            </a:r>
            <a:r>
              <a:rPr lang="en-US" dirty="0" err="1" smtClean="0"/>
              <a:t>dostavi</a:t>
            </a:r>
            <a:r>
              <a:rPr lang="en-US" dirty="0" smtClean="0"/>
              <a:t> </a:t>
            </a:r>
            <a:r>
              <a:rPr lang="en-US" dirty="0" err="1" smtClean="0"/>
              <a:t>pisani</a:t>
            </a:r>
            <a:r>
              <a:rPr lang="en-US" dirty="0" smtClean="0"/>
              <a:t> </a:t>
            </a:r>
            <a:r>
              <a:rPr lang="en-US" dirty="0" err="1" smtClean="0"/>
              <a:t>dokaz</a:t>
            </a:r>
            <a:r>
              <a:rPr lang="en-US" dirty="0" smtClean="0"/>
              <a:t> o </a:t>
            </a:r>
            <a:r>
              <a:rPr lang="en-US" dirty="0" err="1" smtClean="0"/>
              <a:t>korištenju</a:t>
            </a:r>
            <a:r>
              <a:rPr lang="en-US" dirty="0" smtClean="0"/>
              <a:t> </a:t>
            </a:r>
            <a:r>
              <a:rPr lang="en-US" dirty="0" err="1" smtClean="0"/>
              <a:t>godišnjeg</a:t>
            </a:r>
            <a:r>
              <a:rPr lang="en-US" dirty="0" smtClean="0"/>
              <a:t> </a:t>
            </a:r>
            <a:r>
              <a:rPr lang="en-US" dirty="0" err="1" smtClean="0"/>
              <a:t>odmora</a:t>
            </a:r>
            <a:r>
              <a:rPr lang="en-US" dirty="0" smtClean="0"/>
              <a:t> </a:t>
            </a:r>
            <a:r>
              <a:rPr lang="en-US" dirty="0" err="1" smtClean="0"/>
              <a:t>za</a:t>
            </a:r>
            <a:r>
              <a:rPr lang="en-US" dirty="0" smtClean="0"/>
              <a:t> </a:t>
            </a:r>
            <a:r>
              <a:rPr lang="en-US" dirty="0" err="1" smtClean="0"/>
              <a:t>tekuću</a:t>
            </a:r>
            <a:r>
              <a:rPr lang="en-US" dirty="0" smtClean="0"/>
              <a:t> </a:t>
            </a:r>
            <a:r>
              <a:rPr lang="en-US" dirty="0" err="1" smtClean="0"/>
              <a:t>godinu</a:t>
            </a:r>
            <a:r>
              <a:rPr lang="en-US" dirty="0" smtClean="0"/>
              <a:t>, </a:t>
            </a:r>
            <a:r>
              <a:rPr lang="en-US" dirty="0" err="1" smtClean="0"/>
              <a:t>ukoliko</a:t>
            </a:r>
            <a:r>
              <a:rPr lang="en-US" dirty="0" smtClean="0"/>
              <a:t> je</a:t>
            </a:r>
            <a:endParaRPr lang="sr-Latn-BA" dirty="0" smtClean="0"/>
          </a:p>
          <a:p>
            <a:pPr marL="0">
              <a:spcBef>
                <a:spcPts val="0"/>
              </a:spcBef>
              <a:buNone/>
            </a:pPr>
            <a:r>
              <a:rPr lang="en-US" dirty="0" smtClean="0"/>
              <a:t>bio u </a:t>
            </a:r>
            <a:r>
              <a:rPr lang="en-US" dirty="0" err="1" smtClean="0"/>
              <a:t>radnom</a:t>
            </a:r>
            <a:r>
              <a:rPr lang="en-US" dirty="0" smtClean="0"/>
              <a:t> </a:t>
            </a:r>
            <a:r>
              <a:rPr lang="en-US" dirty="0" err="1" smtClean="0"/>
              <a:t>odnosu</a:t>
            </a:r>
            <a:r>
              <a:rPr lang="en-US" dirty="0" smtClean="0"/>
              <a:t> </a:t>
            </a:r>
            <a:r>
              <a:rPr lang="en-US" dirty="0" err="1" smtClean="0"/>
              <a:t>kod</a:t>
            </a:r>
            <a:r>
              <a:rPr lang="en-US" dirty="0" smtClean="0"/>
              <a:t> </a:t>
            </a:r>
            <a:r>
              <a:rPr lang="en-US" dirty="0" err="1" smtClean="0"/>
              <a:t>ranijeg</a:t>
            </a:r>
            <a:r>
              <a:rPr lang="en-US" dirty="0" smtClean="0"/>
              <a:t> </a:t>
            </a:r>
            <a:r>
              <a:rPr lang="en-US" dirty="0" err="1" smtClean="0"/>
              <a:t>poslodavca</a:t>
            </a:r>
            <a:r>
              <a:rPr lang="en-US" dirty="0" smtClean="0"/>
              <a:t>, a </a:t>
            </a:r>
            <a:r>
              <a:rPr lang="en-US" dirty="0" err="1" smtClean="0"/>
              <a:t>raniji</a:t>
            </a:r>
            <a:r>
              <a:rPr lang="en-US" dirty="0" smtClean="0"/>
              <a:t> </a:t>
            </a:r>
            <a:r>
              <a:rPr lang="en-US" dirty="0" err="1" smtClean="0"/>
              <a:t>poslodavac</a:t>
            </a:r>
            <a:r>
              <a:rPr lang="en-US" dirty="0" smtClean="0"/>
              <a:t> je </a:t>
            </a:r>
            <a:r>
              <a:rPr lang="en-US" dirty="0" err="1" smtClean="0"/>
              <a:t>obavezan</a:t>
            </a:r>
            <a:r>
              <a:rPr lang="en-US" dirty="0" smtClean="0"/>
              <a:t> </a:t>
            </a:r>
            <a:r>
              <a:rPr lang="en-US" dirty="0" err="1" smtClean="0"/>
              <a:t>radniku</a:t>
            </a:r>
            <a:r>
              <a:rPr lang="en-US" dirty="0" smtClean="0"/>
              <a:t> </a:t>
            </a:r>
            <a:r>
              <a:rPr lang="en-US" dirty="0" err="1" smtClean="0"/>
              <a:t>izdati</a:t>
            </a:r>
            <a:r>
              <a:rPr lang="en-US" dirty="0" smtClean="0"/>
              <a:t> </a:t>
            </a:r>
            <a:r>
              <a:rPr lang="en-US" dirty="0" err="1" smtClean="0"/>
              <a:t>potvrdu</a:t>
            </a:r>
            <a:r>
              <a:rPr lang="en-US" dirty="0" smtClean="0"/>
              <a:t> o </a:t>
            </a:r>
            <a:r>
              <a:rPr lang="en-US" dirty="0" err="1" smtClean="0"/>
              <a:t>iskorištenim</a:t>
            </a:r>
            <a:r>
              <a:rPr lang="en-US" dirty="0" smtClean="0"/>
              <a:t> </a:t>
            </a:r>
            <a:r>
              <a:rPr lang="en-US" dirty="0" err="1" smtClean="0"/>
              <a:t>danima</a:t>
            </a:r>
            <a:r>
              <a:rPr lang="en-US" dirty="0" smtClean="0"/>
              <a:t> </a:t>
            </a:r>
            <a:r>
              <a:rPr lang="en-US" dirty="0" err="1" smtClean="0"/>
              <a:t>godišnjeg</a:t>
            </a:r>
            <a:r>
              <a:rPr lang="en-US" dirty="0" smtClean="0"/>
              <a:t> </a:t>
            </a:r>
            <a:r>
              <a:rPr lang="en-US" dirty="0" err="1" smtClean="0"/>
              <a:t>odmora</a:t>
            </a:r>
            <a:r>
              <a:rPr lang="en-US" dirty="0" smtClean="0"/>
              <a:t>.</a:t>
            </a:r>
            <a:endParaRPr lang="sr-Latn-BA" dirty="0" smtClean="0"/>
          </a:p>
          <a:p>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23</a:t>
            </a:fld>
            <a:endParaRPr lang="en-US" altLang="sr-Latn-R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115072"/>
          </a:xfrm>
        </p:spPr>
        <p:txBody>
          <a:bodyPr/>
          <a:lstStyle/>
          <a:p>
            <a:pPr marL="0" algn="just">
              <a:spcBef>
                <a:spcPts val="0"/>
              </a:spcBef>
              <a:defRPr/>
            </a:pPr>
            <a:r>
              <a:rPr lang="sr-Latn-BA" dirty="0" smtClean="0"/>
              <a:t>Ukoliko radniku </a:t>
            </a:r>
            <a:r>
              <a:rPr lang="sr-Latn-BA" b="1" dirty="0" smtClean="0"/>
              <a:t>prestaje </a:t>
            </a:r>
            <a:r>
              <a:rPr lang="sr-Latn-BA" dirty="0" smtClean="0"/>
              <a:t>radni odnos (otkazom ugovora o radu, sporazumom poslodavca i radnika, odlaskom radnika u penziju, istekom vremena na koje je zaključen ugovor o radu na određeno vrijeme i sl.), poslodavac je  dužan  radniku, pisanom odlukom (rješenjem), decidno odrediti period korištenja godišnjeg odmora u punom iznosu (ako je stekao to pravo, preostali dio godišnjeg odmora, ako isti nije iskoristio, ili srazmjerni dio godišnjeg odmora (najmanje dva radna dana za svaki navršeni mjesec dana neprekidnog rada), </a:t>
            </a:r>
            <a:r>
              <a:rPr lang="sr-Latn-BA" b="1" dirty="0" smtClean="0"/>
              <a:t>prije prestanka radnog odnosa dužan je </a:t>
            </a:r>
            <a:r>
              <a:rPr lang="sr-Latn-BA" dirty="0" smtClean="0"/>
              <a:t>radnika uputiti  na korištenje godišnjeg odmora. </a:t>
            </a:r>
          </a:p>
          <a:p>
            <a:pPr marL="0" lvl="1" algn="just">
              <a:spcBef>
                <a:spcPts val="0"/>
              </a:spcBef>
              <a:buClr>
                <a:schemeClr val="accent1"/>
              </a:buClr>
              <a:defRPr/>
            </a:pPr>
            <a:r>
              <a:rPr lang="hr-HR" sz="2200" dirty="0" smtClean="0"/>
              <a:t>pri utvrđivanju trajanja godišnjeg odmora smatra  da je radno vrijeme raspoređeno na način kako je utvrđeno kolektivnim ugovorom, pravilnikom o radu ili ugovorom o radu </a:t>
            </a:r>
          </a:p>
          <a:p>
            <a:pPr marL="0" lvl="1" algn="just">
              <a:spcBef>
                <a:spcPts val="0"/>
              </a:spcBef>
              <a:buClr>
                <a:schemeClr val="accent1"/>
              </a:buClr>
              <a:buNone/>
              <a:defRPr/>
            </a:pPr>
            <a:r>
              <a:rPr lang="hr-HR" sz="2200" dirty="0" smtClean="0"/>
              <a:t> U obrazovanju je petodnevna radna sedmica  od ponedeljka do petka, čl. 37. st.4 ZOOO i čl. 16.st.7 KU OO).</a:t>
            </a:r>
            <a:endParaRPr lang="sr-Latn-BA" sz="2200" dirty="0" smtClean="0"/>
          </a:p>
          <a:p>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24</a:t>
            </a:fld>
            <a:endParaRPr lang="en-US" altLang="sr-Latn-R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286544"/>
          </a:xfrm>
        </p:spPr>
        <p:txBody>
          <a:bodyPr/>
          <a:lstStyle/>
          <a:p>
            <a:pPr marL="342900" lvl="1">
              <a:buClr>
                <a:schemeClr val="accent1"/>
              </a:buClr>
              <a:buFont typeface="Arial" charset="0"/>
              <a:buNone/>
              <a:defRPr/>
            </a:pPr>
            <a:r>
              <a:rPr lang="hr-HR" sz="2400" dirty="0" smtClean="0">
                <a:solidFill>
                  <a:schemeClr val="accent6">
                    <a:lumMod val="75000"/>
                    <a:lumOff val="25000"/>
                  </a:schemeClr>
                </a:solidFill>
              </a:rPr>
              <a:t>Korištenja godišnjeg odmora čl. 49., 50. i 52.ZOR i čl. 18. KU</a:t>
            </a:r>
          </a:p>
          <a:p>
            <a:pPr marL="0" lvl="1" algn="just">
              <a:spcBef>
                <a:spcPts val="0"/>
              </a:spcBef>
              <a:buClr>
                <a:schemeClr val="accent1"/>
              </a:buClr>
              <a:defRPr/>
            </a:pPr>
            <a:r>
              <a:rPr lang="hr-HR" sz="2200" dirty="0" smtClean="0"/>
              <a:t>Radnik ima pravo na plaćeno odsustvo (privremena spriječenost za rad, vrijeme praznika u koje se ne radi, kao i drugo vrijeme odsustvovanja sa rada) koje se radniku priznaje u staž osiguranja (smrtni slučaj, stupanje u brak, rođenje djeteta, preseljenje u novi stan, darivanje krvi, stručno usavršavanje itd.), </a:t>
            </a:r>
            <a:r>
              <a:rPr lang="hr-HR" sz="2200" b="1" dirty="0" smtClean="0"/>
              <a:t>bez obzira na činjenicu što se može nalaziti i na godišnjem odmoru</a:t>
            </a:r>
            <a:r>
              <a:rPr lang="hr-HR" sz="2200" dirty="0" smtClean="0"/>
              <a:t>( godišnji odmor se prekida a koristi plaćeno odsustvo)</a:t>
            </a:r>
          </a:p>
          <a:p>
            <a:pPr marL="0" lvl="1" algn="just">
              <a:spcBef>
                <a:spcPts val="0"/>
              </a:spcBef>
              <a:buClr>
                <a:schemeClr val="accent1"/>
              </a:buClr>
              <a:defRPr/>
            </a:pPr>
            <a:r>
              <a:rPr lang="hr-HR" sz="2200" dirty="0" smtClean="0"/>
              <a:t>Odredbama člana 50. Zakona o radu i čl. 88. st. 2 i 3 ZOOO je propisano da se godišnji odmor </a:t>
            </a:r>
            <a:r>
              <a:rPr lang="hr-HR" sz="2200" b="1" dirty="0" smtClean="0">
                <a:solidFill>
                  <a:schemeClr val="accent1"/>
                </a:solidFill>
              </a:rPr>
              <a:t>može </a:t>
            </a:r>
            <a:r>
              <a:rPr lang="hr-HR" sz="2200" dirty="0" smtClean="0"/>
              <a:t>koristiti u dva dijela, da ako radnik koristi godišnji odmor u dijelovima, prvi dio koristi </a:t>
            </a:r>
            <a:r>
              <a:rPr lang="hr-HR" sz="2200" dirty="0" smtClean="0">
                <a:solidFill>
                  <a:schemeClr val="accent1"/>
                </a:solidFill>
              </a:rPr>
              <a:t>bez prekida </a:t>
            </a:r>
            <a:r>
              <a:rPr lang="hr-HR" sz="2200" dirty="0" smtClean="0"/>
              <a:t>u trajanju od </a:t>
            </a:r>
            <a:r>
              <a:rPr lang="hr-HR" sz="2200" dirty="0" smtClean="0">
                <a:solidFill>
                  <a:schemeClr val="accent1"/>
                </a:solidFill>
              </a:rPr>
              <a:t>najmanje 12 radnih dana </a:t>
            </a:r>
            <a:r>
              <a:rPr lang="hr-HR" sz="2200" dirty="0" smtClean="0"/>
              <a:t>u toku kalendarske godine, a drugi dio najkasnije do 30. juna naredne godine. </a:t>
            </a:r>
            <a:r>
              <a:rPr lang="hr-HR" sz="2200" dirty="0" smtClean="0">
                <a:solidFill>
                  <a:schemeClr val="accent1"/>
                </a:solidFill>
              </a:rPr>
              <a:t>Radnik koji ne iskoristi prvi dio godišnjeg odmora najdalje do kraja kalendarske godine, nema pravo prenošenja godišnjeg odmora u narednu godinu. </a:t>
            </a:r>
            <a:r>
              <a:rPr lang="hr-HR" sz="2200" dirty="0" smtClean="0"/>
              <a:t>Također, radnik ima pravo koristiti jedan dan godišnjeg odmora kada to on želi, uz obavezu da o tome obavijesti poslodavca najmanje tri dana prije njegovog korištenja.</a:t>
            </a: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25</a:t>
            </a:fld>
            <a:endParaRPr lang="en-US" altLang="sr-Latn-R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186510"/>
          </a:xfrm>
        </p:spPr>
        <p:txBody>
          <a:bodyPr/>
          <a:lstStyle/>
          <a:p>
            <a:pPr marL="0" indent="0">
              <a:spcBef>
                <a:spcPts val="0"/>
              </a:spcBef>
              <a:defRPr/>
            </a:pPr>
            <a:r>
              <a:rPr lang="hr-HR" dirty="0" smtClean="0">
                <a:solidFill>
                  <a:schemeClr val="accent1"/>
                </a:solidFill>
              </a:rPr>
              <a:t>Izuzetno ,</a:t>
            </a:r>
            <a:r>
              <a:rPr lang="hr-HR" dirty="0" smtClean="0"/>
              <a:t> shodno čl. 88. st.4 ZOOO, radnik škole koji godišnji odmor ne iskoristi </a:t>
            </a:r>
            <a:r>
              <a:rPr lang="hr-HR" dirty="0" smtClean="0">
                <a:solidFill>
                  <a:schemeClr val="accent1"/>
                </a:solidFill>
              </a:rPr>
              <a:t>( prvi dio</a:t>
            </a:r>
            <a:r>
              <a:rPr lang="hr-HR" dirty="0" smtClean="0"/>
              <a:t> nije koristio bez prekida u trajanju od najmanje 12 radnih dana u toku kalendarske godine) zbog </a:t>
            </a:r>
            <a:r>
              <a:rPr lang="hr-HR" dirty="0" smtClean="0">
                <a:solidFill>
                  <a:schemeClr val="accent1"/>
                </a:solidFill>
              </a:rPr>
              <a:t>porodiljskog odsustva</a:t>
            </a:r>
            <a:r>
              <a:rPr lang="hr-HR" dirty="0" smtClean="0"/>
              <a:t>, isti </a:t>
            </a:r>
            <a:r>
              <a:rPr lang="hr-HR" dirty="0" smtClean="0">
                <a:solidFill>
                  <a:schemeClr val="accent1"/>
                </a:solidFill>
              </a:rPr>
              <a:t>može</a:t>
            </a:r>
            <a:r>
              <a:rPr lang="hr-HR" dirty="0" smtClean="0"/>
              <a:t> prenijeti u narednu kalendarsku godinu , a u tom slučaju dužan ga je iskoristiti najkasnije do 30. juna naredne godine, nakon čega gubi pravo na korištenje istog.</a:t>
            </a:r>
          </a:p>
          <a:p>
            <a:pPr marL="0" indent="0">
              <a:spcBef>
                <a:spcPts val="0"/>
              </a:spcBef>
              <a:defRPr/>
            </a:pPr>
            <a:r>
              <a:rPr lang="sr-Latn-BA" dirty="0" smtClean="0"/>
              <a:t>U svim </a:t>
            </a:r>
            <a:r>
              <a:rPr lang="sr-Latn-BA" u="sng" dirty="0" smtClean="0"/>
              <a:t>drugim slučajevima</a:t>
            </a:r>
            <a:r>
              <a:rPr lang="sr-Latn-BA" dirty="0" smtClean="0"/>
              <a:t>, r</a:t>
            </a:r>
            <a:r>
              <a:rPr lang="hr-HR" dirty="0" smtClean="0"/>
              <a:t>adnik koji ne iskoristi prvi dio godišnjeg odmora u neprekidnom trajanju od 12 radnih dana  najdalje do kraja kalendarske godine, nema pravo prenošenja godišnjeg odmora u narednu godinu. </a:t>
            </a:r>
            <a:endParaRPr lang="sr-Latn-BA" dirty="0" smtClean="0"/>
          </a:p>
          <a:p>
            <a:pPr marL="0" indent="0">
              <a:spcBef>
                <a:spcPts val="0"/>
              </a:spcBef>
            </a:pPr>
            <a:r>
              <a:rPr lang="hr-HR" b="1" dirty="0" smtClean="0"/>
              <a:t>Poslije 30. juna radnik ne može koristiti godišnji odmor iz prethodne godine bez obzira na razloge zbog kojih nije koristio godišnji odmor iz prethodne godine.</a:t>
            </a:r>
          </a:p>
          <a:p>
            <a:pPr marL="0" indent="0">
              <a:spcBef>
                <a:spcPts val="0"/>
              </a:spcBef>
            </a:pPr>
            <a:r>
              <a:rPr lang="hr-HR" b="1" dirty="0" smtClean="0"/>
              <a:t>Ako radnik odlazi u penziju početkom kalendarske godine , Škola je dužna prije prestanka ugovora o radu i radnog odnosa tom radniku  omogućiti da iskoristi preostali dio godišnjeg odmora iz prethodne godine(ako nije iskoristio)  i  puni godišnji odmor za tu kalendarsku godinu.  </a:t>
            </a:r>
            <a:endParaRPr lang="sr-Latn-BA" dirty="0" smtClean="0"/>
          </a:p>
          <a:p>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26</a:t>
            </a:fld>
            <a:endParaRPr lang="en-US" altLang="sr-Latn-R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186510"/>
          </a:xfrm>
        </p:spPr>
        <p:txBody>
          <a:bodyPr/>
          <a:lstStyle/>
          <a:p>
            <a:pPr marL="0" algn="just">
              <a:spcBef>
                <a:spcPct val="0"/>
              </a:spcBef>
              <a:buNone/>
            </a:pPr>
            <a:r>
              <a:rPr lang="sr-Latn-BA" dirty="0" smtClean="0"/>
              <a:t>RJEŠENJE  O KORIŠTENJU GODIŠNJEG ODMORA</a:t>
            </a:r>
          </a:p>
          <a:p>
            <a:pPr marL="0" algn="just">
              <a:spcBef>
                <a:spcPct val="0"/>
              </a:spcBef>
            </a:pPr>
            <a:r>
              <a:rPr lang="sr-Latn-BA" dirty="0" smtClean="0"/>
              <a:t>Zakonom o radu i KU OO je propisano da je poslodavac </a:t>
            </a:r>
            <a:r>
              <a:rPr lang="sr-Latn-BA" dirty="0" smtClean="0">
                <a:solidFill>
                  <a:schemeClr val="accent1"/>
                </a:solidFill>
              </a:rPr>
              <a:t>dužan </a:t>
            </a:r>
            <a:r>
              <a:rPr lang="sr-Latn-BA" dirty="0" smtClean="0"/>
              <a:t>pisanom odlukom(rješenje) obavijestiti radnika o trajanju godišnjeg odmora i periodu njegovog korištenja najmanje </a:t>
            </a:r>
            <a:r>
              <a:rPr lang="sr-Latn-BA" dirty="0" smtClean="0">
                <a:solidFill>
                  <a:schemeClr val="accent1"/>
                </a:solidFill>
              </a:rPr>
              <a:t>sedam </a:t>
            </a:r>
            <a:r>
              <a:rPr lang="sr-Latn-BA" dirty="0" smtClean="0"/>
              <a:t>dana prije početka korištenja godišnjeg odmora, što znači da  </a:t>
            </a:r>
            <a:r>
              <a:rPr lang="sr-Latn-BA" dirty="0" smtClean="0">
                <a:solidFill>
                  <a:schemeClr val="accent1"/>
                </a:solidFill>
              </a:rPr>
              <a:t>je poslodavac dužan utvrditi plan korištenja godišnjeg odmora  prije donošenja pisane odluke (rješenja), odnosno prije upućivanja prvog radnika na korištenje godišnjeg odmora.</a:t>
            </a:r>
          </a:p>
          <a:p>
            <a:pPr marL="0" algn="just">
              <a:spcBef>
                <a:spcPct val="0"/>
              </a:spcBef>
            </a:pPr>
            <a:r>
              <a:rPr lang="sr-Latn-BA" dirty="0" smtClean="0"/>
              <a:t>Poslodavac odluku o trajanju godišnjeg odmora donosi u vidu rješenja koje treba da sadrži: lične podatke o radniku, trajanje godišnjeg odmora sa ukupnim brojem  radnih dana, periode korištenja godišnjeg odmora (obavezno navesti datum početka i završetka prvog  i drugog dijela godišnjeg odmora, ukoliko se isti koristi u dijelovima), datum javljanja radnika na posao nakon korištenja godišnjeg odmora, naznaku da radniku pripada naknada plate za vrijeme korištenja godišnjeg odmora kao da je radio i pouku o pravnom lijeku (radnik ima pravo žalbe na odluku/rješenje).</a:t>
            </a:r>
          </a:p>
          <a:p>
            <a:pPr marL="0" algn="just">
              <a:spcBef>
                <a:spcPct val="0"/>
              </a:spcBef>
            </a:pPr>
            <a:endParaRPr lang="sr-Latn-BA" dirty="0" smtClean="0">
              <a:solidFill>
                <a:schemeClr val="accent1"/>
              </a:solidFill>
            </a:endParaRPr>
          </a:p>
          <a:p>
            <a:pPr>
              <a:buNone/>
            </a:pP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27</a:t>
            </a:fld>
            <a:endParaRPr lang="en-US" altLang="sr-Latn-R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186510"/>
          </a:xfrm>
        </p:spPr>
        <p:txBody>
          <a:bodyPr/>
          <a:lstStyle/>
          <a:p>
            <a:pPr marL="0" algn="just">
              <a:spcBef>
                <a:spcPct val="0"/>
              </a:spcBef>
            </a:pPr>
            <a:r>
              <a:rPr lang="en-US" dirty="0" err="1" smtClean="0"/>
              <a:t>Radnik</a:t>
            </a:r>
            <a:r>
              <a:rPr lang="en-US" dirty="0" smtClean="0"/>
              <a:t> ne </a:t>
            </a:r>
            <a:r>
              <a:rPr lang="en-US" dirty="0" err="1" smtClean="0"/>
              <a:t>može</a:t>
            </a:r>
            <a:r>
              <a:rPr lang="en-US" dirty="0" smtClean="0"/>
              <a:t> </a:t>
            </a:r>
            <a:r>
              <a:rPr lang="en-US" dirty="0" err="1" smtClean="0"/>
              <a:t>samovoljno</a:t>
            </a:r>
            <a:r>
              <a:rPr lang="en-US" dirty="0" smtClean="0"/>
              <a:t> </a:t>
            </a:r>
            <a:r>
              <a:rPr lang="en-US" dirty="0" err="1" smtClean="0"/>
              <a:t>koristiti</a:t>
            </a:r>
            <a:r>
              <a:rPr lang="en-US" dirty="0" smtClean="0"/>
              <a:t> </a:t>
            </a:r>
            <a:r>
              <a:rPr lang="en-US" dirty="0" err="1" smtClean="0"/>
              <a:t>godišnji</a:t>
            </a:r>
            <a:r>
              <a:rPr lang="en-US" dirty="0" smtClean="0"/>
              <a:t> </a:t>
            </a:r>
            <a:r>
              <a:rPr lang="en-US" dirty="0" err="1" smtClean="0"/>
              <a:t>odmor</a:t>
            </a:r>
            <a:r>
              <a:rPr lang="en-US" dirty="0" smtClean="0"/>
              <a:t> </a:t>
            </a:r>
            <a:r>
              <a:rPr lang="en-US" dirty="0" err="1" smtClean="0"/>
              <a:t>kada</a:t>
            </a:r>
            <a:r>
              <a:rPr lang="en-US" dirty="0" smtClean="0"/>
              <a:t> on to </a:t>
            </a:r>
            <a:r>
              <a:rPr lang="en-US" dirty="0" err="1" smtClean="0"/>
              <a:t>želi</a:t>
            </a:r>
            <a:r>
              <a:rPr lang="en-US" dirty="0" smtClean="0"/>
              <a:t>, </a:t>
            </a:r>
            <a:r>
              <a:rPr lang="en-US" dirty="0" err="1" smtClean="0"/>
              <a:t>odnosno</a:t>
            </a:r>
            <a:r>
              <a:rPr lang="en-US" dirty="0" smtClean="0"/>
              <a:t> </a:t>
            </a:r>
            <a:r>
              <a:rPr lang="en-US" dirty="0" err="1" smtClean="0"/>
              <a:t>radnik</a:t>
            </a:r>
            <a:r>
              <a:rPr lang="en-US" dirty="0" smtClean="0"/>
              <a:t> ne </a:t>
            </a:r>
            <a:r>
              <a:rPr lang="en-US" dirty="0" err="1" smtClean="0"/>
              <a:t>može</a:t>
            </a:r>
            <a:r>
              <a:rPr lang="en-US" dirty="0" smtClean="0"/>
              <a:t> </a:t>
            </a:r>
            <a:r>
              <a:rPr lang="en-US" dirty="0" err="1" smtClean="0"/>
              <a:t>koristiti</a:t>
            </a:r>
            <a:r>
              <a:rPr lang="en-US" dirty="0" smtClean="0"/>
              <a:t> </a:t>
            </a:r>
            <a:r>
              <a:rPr lang="en-US" dirty="0" err="1" smtClean="0"/>
              <a:t>godišnji</a:t>
            </a:r>
            <a:r>
              <a:rPr lang="en-US" dirty="0" smtClean="0"/>
              <a:t> </a:t>
            </a:r>
            <a:r>
              <a:rPr lang="en-US" dirty="0" err="1" smtClean="0"/>
              <a:t>odmor</a:t>
            </a:r>
            <a:r>
              <a:rPr lang="en-US" dirty="0" smtClean="0"/>
              <a:t> </a:t>
            </a:r>
            <a:r>
              <a:rPr lang="en-US" dirty="0" err="1" smtClean="0">
                <a:solidFill>
                  <a:schemeClr val="accent1"/>
                </a:solidFill>
              </a:rPr>
              <a:t>prije</a:t>
            </a:r>
            <a:r>
              <a:rPr lang="en-US" dirty="0" smtClean="0">
                <a:solidFill>
                  <a:schemeClr val="accent1"/>
                </a:solidFill>
              </a:rPr>
              <a:t> </a:t>
            </a:r>
            <a:r>
              <a:rPr lang="en-US" dirty="0" err="1" smtClean="0">
                <a:solidFill>
                  <a:schemeClr val="accent1"/>
                </a:solidFill>
              </a:rPr>
              <a:t>nego</a:t>
            </a:r>
            <a:r>
              <a:rPr lang="en-US" dirty="0" smtClean="0">
                <a:solidFill>
                  <a:schemeClr val="accent1"/>
                </a:solidFill>
              </a:rPr>
              <a:t> mu </a:t>
            </a:r>
            <a:r>
              <a:rPr lang="en-US" dirty="0" err="1" smtClean="0">
                <a:solidFill>
                  <a:schemeClr val="accent1"/>
                </a:solidFill>
              </a:rPr>
              <a:t>poslodavac</a:t>
            </a:r>
            <a:r>
              <a:rPr lang="en-US" dirty="0" smtClean="0">
                <a:solidFill>
                  <a:schemeClr val="accent1"/>
                </a:solidFill>
              </a:rPr>
              <a:t> </a:t>
            </a:r>
            <a:r>
              <a:rPr lang="en-US" dirty="0" err="1" smtClean="0">
                <a:solidFill>
                  <a:schemeClr val="accent1"/>
                </a:solidFill>
              </a:rPr>
              <a:t>uruči</a:t>
            </a:r>
            <a:r>
              <a:rPr lang="en-US" dirty="0" smtClean="0">
                <a:solidFill>
                  <a:schemeClr val="accent1"/>
                </a:solidFill>
              </a:rPr>
              <a:t> </a:t>
            </a:r>
            <a:r>
              <a:rPr lang="en-US" dirty="0" err="1" smtClean="0">
                <a:solidFill>
                  <a:schemeClr val="accent1"/>
                </a:solidFill>
              </a:rPr>
              <a:t>pisanu</a:t>
            </a:r>
            <a:r>
              <a:rPr lang="en-US" dirty="0" smtClean="0">
                <a:solidFill>
                  <a:schemeClr val="accent1"/>
                </a:solidFill>
              </a:rPr>
              <a:t> </a:t>
            </a:r>
            <a:r>
              <a:rPr lang="en-US" dirty="0" err="1" smtClean="0">
                <a:solidFill>
                  <a:schemeClr val="accent1"/>
                </a:solidFill>
              </a:rPr>
              <a:t>odluku</a:t>
            </a:r>
            <a:r>
              <a:rPr lang="en-US" dirty="0" smtClean="0">
                <a:solidFill>
                  <a:schemeClr val="accent1"/>
                </a:solidFill>
              </a:rPr>
              <a:t>/</a:t>
            </a:r>
            <a:r>
              <a:rPr lang="en-US" dirty="0" err="1" smtClean="0">
                <a:solidFill>
                  <a:schemeClr val="accent1"/>
                </a:solidFill>
              </a:rPr>
              <a:t>rješenje</a:t>
            </a:r>
            <a:r>
              <a:rPr lang="en-US" dirty="0" smtClean="0">
                <a:solidFill>
                  <a:schemeClr val="accent1"/>
                </a:solidFill>
              </a:rPr>
              <a:t> </a:t>
            </a:r>
            <a:r>
              <a:rPr lang="en-US" dirty="0" smtClean="0"/>
              <a:t>o </a:t>
            </a:r>
            <a:r>
              <a:rPr lang="en-US" dirty="0" err="1" smtClean="0"/>
              <a:t>korištenju</a:t>
            </a:r>
            <a:r>
              <a:rPr lang="en-US" dirty="0" smtClean="0"/>
              <a:t> </a:t>
            </a:r>
            <a:r>
              <a:rPr lang="sr-Latn-BA" dirty="0" smtClean="0"/>
              <a:t>godišnjeg odmora sa naznačenim periodom. </a:t>
            </a:r>
          </a:p>
          <a:p>
            <a:pPr marL="0" algn="just">
              <a:spcBef>
                <a:spcPct val="0"/>
              </a:spcBef>
            </a:pPr>
            <a:r>
              <a:rPr lang="sr-Latn-BA" dirty="0" smtClean="0">
                <a:solidFill>
                  <a:schemeClr val="accent1"/>
                </a:solidFill>
              </a:rPr>
              <a:t>Poslodavac je dužan dane korištenja godišnjeg odmora pojedinačno voditi za svakog radnika kroz evidencije o radnom vremenu radnika(šihtarice) i te sate prikazivati kroz platne liste radnika kao godišnji odmor.</a:t>
            </a:r>
          </a:p>
          <a:p>
            <a:pPr marL="0" algn="just">
              <a:spcBef>
                <a:spcPct val="0"/>
              </a:spcBef>
            </a:pPr>
            <a:r>
              <a:rPr lang="sr-Latn-BA" dirty="0" smtClean="0"/>
              <a:t>U slučaju prestanka ugovora o radu, odnosno, prije prestanka radnog odnosa, poslodavac je </a:t>
            </a:r>
            <a:r>
              <a:rPr lang="sr-Latn-BA" b="1" dirty="0" smtClean="0"/>
              <a:t>dužan </a:t>
            </a:r>
            <a:r>
              <a:rPr lang="sr-Latn-BA" dirty="0" smtClean="0"/>
              <a:t>radnka uputiti da iskoristi neiskorišteni godišnji odmor u cjelosti, preostali dio godišnjeg odmora, ili dva radna dana za svaki navršeni mjesec dana rada (srazmjerni dio godišnjeg odmora) ukoliko radnik nije stekao pravo na puni godišnji odmor, a ako mu ne omogući da iskoristi godišnji odmor dužan mu je  </a:t>
            </a:r>
            <a:r>
              <a:rPr lang="hr-HR" dirty="0" smtClean="0"/>
              <a:t>isplatiti naknadu umjesto korištenja godišnjeg odmora u iznosu koji bi primio da je koristio cijeli, odnosno preostali dio godišnjeg odmora, ako godišnji odmor ili njegov dio nije iskoristio krivicom poslodavca.</a:t>
            </a:r>
            <a:endParaRPr lang="sr-Latn-BA" dirty="0" smtClean="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28</a:t>
            </a:fld>
            <a:endParaRPr lang="en-US" altLang="sr-Latn-R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115072"/>
          </a:xfrm>
        </p:spPr>
        <p:txBody>
          <a:bodyPr/>
          <a:lstStyle/>
          <a:p>
            <a:pPr marL="0">
              <a:spcBef>
                <a:spcPts val="0"/>
              </a:spcBef>
              <a:defRPr/>
            </a:pPr>
            <a:r>
              <a:rPr lang="hr-HR" b="1" dirty="0" smtClean="0"/>
              <a:t>Naknada umjesto korištenja godišnjeg odmora obračunava se  i  isplaćuje u bruto iznosu kao i plata koju bi radnik ostvario  da je radio.</a:t>
            </a:r>
            <a:endParaRPr lang="sr-Latn-BA" dirty="0" smtClean="0"/>
          </a:p>
          <a:p>
            <a:pPr>
              <a:buNone/>
            </a:pPr>
            <a:r>
              <a:rPr lang="sr-Latn-BA" sz="2800" dirty="0" smtClean="0">
                <a:solidFill>
                  <a:schemeClr val="accent1"/>
                </a:solidFill>
              </a:rPr>
              <a:t>4. PREKOVREMENI RAD čl. 38. ZOR i čl. 13 KU OO</a:t>
            </a:r>
          </a:p>
          <a:p>
            <a:r>
              <a:rPr lang="sr-Latn-BA" dirty="0" smtClean="0"/>
              <a:t>U pravilu prekovremeni rad nije dozvoljen osim izuzetaka iz člana 38.ZOR, čl. 87. ZOOO i čl. 13. KU OO</a:t>
            </a:r>
          </a:p>
          <a:p>
            <a:pPr marL="0" algn="just">
              <a:spcBef>
                <a:spcPts val="0"/>
              </a:spcBef>
              <a:spcAft>
                <a:spcPts val="0"/>
              </a:spcAft>
              <a:defRPr/>
            </a:pPr>
            <a:r>
              <a:rPr lang="sr-Latn-BA" dirty="0" smtClean="0">
                <a:cs typeface="Arial" charset="0"/>
              </a:rPr>
              <a:t>Prekovremeni rad je rad radnika duži od punog radnog vremena, odnosno duži  od 40 sati sedmično </a:t>
            </a:r>
          </a:p>
          <a:p>
            <a:pPr marL="0" algn="just">
              <a:spcBef>
                <a:spcPts val="0"/>
              </a:spcBef>
              <a:spcAft>
                <a:spcPts val="0"/>
              </a:spcAft>
              <a:defRPr/>
            </a:pPr>
            <a:r>
              <a:rPr lang="sr-Latn-BA" dirty="0" smtClean="0">
                <a:cs typeface="Arial" charset="0"/>
              </a:rPr>
              <a:t>Prekovremeni rad je opravdan samo: u slučaju više sile(požar, poplava, zemljotres) i iznenadnog povećanja obima posla, kao i u drugim </a:t>
            </a:r>
            <a:r>
              <a:rPr lang="sr-Latn-BA" b="1" dirty="0" smtClean="0">
                <a:cs typeface="Arial" charset="0"/>
              </a:rPr>
              <a:t>sličnim</a:t>
            </a:r>
            <a:r>
              <a:rPr lang="sr-Latn-BA" dirty="0" smtClean="0">
                <a:cs typeface="Arial" charset="0"/>
              </a:rPr>
              <a:t> slučajevima neophodne potrebe, zamjena iznenadno odsutnog radnika, nedostatak nastavnika određenog profilaprije, u toku i nakon provođenja konkursne procedur, ako po raspisanom konkursu nije izvršena popuna upražnjenog radnog mjesta u skladu sa zakonom.</a:t>
            </a:r>
          </a:p>
          <a:p>
            <a:pPr marL="0" algn="just">
              <a:spcBef>
                <a:spcPts val="0"/>
              </a:spcBef>
              <a:spcAft>
                <a:spcPts val="0"/>
              </a:spcAft>
              <a:defRPr/>
            </a:pPr>
            <a:r>
              <a:rPr lang="sr-Latn-BA" dirty="0" smtClean="0">
                <a:cs typeface="Arial" charset="0"/>
              </a:rPr>
              <a:t>Radnik može raditi prekovremeno najviše osam sati sedmično, odnosno šest nastavnih časova sedmično.</a:t>
            </a:r>
          </a:p>
          <a:p>
            <a:pPr marL="0" algn="just">
              <a:spcBef>
                <a:spcPts val="0"/>
              </a:spcBef>
              <a:spcAft>
                <a:spcPts val="0"/>
              </a:spcAft>
              <a:buNone/>
              <a:defRPr/>
            </a:pPr>
            <a:endParaRPr lang="sr-Latn-BA" dirty="0" smtClean="0">
              <a:cs typeface="Arial" charset="0"/>
            </a:endParaRPr>
          </a:p>
          <a:p>
            <a:pPr>
              <a:buNone/>
            </a:pP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29</a:t>
            </a:fld>
            <a:endParaRPr lang="en-US" altLang="sr-Latn-R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115072"/>
          </a:xfrm>
        </p:spPr>
        <p:txBody>
          <a:bodyPr/>
          <a:lstStyle/>
          <a:p>
            <a:pPr algn="ctr">
              <a:buNone/>
            </a:pPr>
            <a:r>
              <a:rPr lang="sr-Latn-BA" sz="4000" dirty="0" smtClean="0"/>
              <a:t>TEME</a:t>
            </a:r>
          </a:p>
          <a:p>
            <a:pPr marL="571500" indent="-457200">
              <a:buAutoNum type="arabicPeriod"/>
            </a:pPr>
            <a:r>
              <a:rPr lang="sr-Latn-BA" sz="2400" dirty="0" smtClean="0"/>
              <a:t>Korisne napomene</a:t>
            </a:r>
          </a:p>
          <a:p>
            <a:pPr marL="571500" indent="-457200">
              <a:buAutoNum type="arabicPeriod"/>
            </a:pPr>
            <a:r>
              <a:rPr lang="sr-Latn-BA" sz="2400" dirty="0" smtClean="0"/>
              <a:t>Inspekcijski zapisnik</a:t>
            </a:r>
          </a:p>
          <a:p>
            <a:pPr marL="571500" indent="-457200">
              <a:buAutoNum type="arabicPeriod"/>
            </a:pPr>
            <a:r>
              <a:rPr lang="sr-Latn-BA" sz="2400" dirty="0" smtClean="0"/>
              <a:t>Zahtjev za produženje roka za izvršenje upravne mjere po rješenju</a:t>
            </a:r>
          </a:p>
          <a:p>
            <a:pPr marL="571500" indent="-457200">
              <a:buAutoNum type="arabicPeriod"/>
            </a:pPr>
            <a:r>
              <a:rPr lang="sr-Latn-BA" sz="2400" dirty="0" smtClean="0"/>
              <a:t>Pravilnik o radu</a:t>
            </a:r>
          </a:p>
          <a:p>
            <a:pPr marL="571500" indent="-457200">
              <a:buAutoNum type="arabicPeriod"/>
            </a:pPr>
            <a:r>
              <a:rPr lang="sr-Latn-BA" sz="2400" dirty="0" smtClean="0"/>
              <a:t>Evidencije o radnom vremenu radnika</a:t>
            </a:r>
          </a:p>
          <a:p>
            <a:pPr marL="571500" indent="-457200">
              <a:buAutoNum type="arabicPeriod"/>
            </a:pPr>
            <a:r>
              <a:rPr lang="sr-Latn-BA" sz="2400" dirty="0" smtClean="0"/>
              <a:t>Godišnji odmori</a:t>
            </a:r>
          </a:p>
          <a:p>
            <a:pPr marL="571500" indent="-457200">
              <a:buAutoNum type="arabicPeriod"/>
            </a:pPr>
            <a:r>
              <a:rPr lang="sr-Latn-BA" sz="2400" dirty="0" smtClean="0"/>
              <a:t>Prekovremeni rad</a:t>
            </a:r>
          </a:p>
          <a:p>
            <a:pPr marL="571500" indent="-457200">
              <a:buAutoNum type="arabicPeriod"/>
            </a:pPr>
            <a:r>
              <a:rPr lang="sr-Latn-BA" sz="2400" dirty="0" smtClean="0"/>
              <a:t>Prerastanje ugovora o radu na određeno u neodređeno vrijeme</a:t>
            </a:r>
            <a:endParaRPr lang="sr-Latn-BA" sz="2400"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3</a:t>
            </a:fld>
            <a:endParaRPr lang="en-US" altLang="sr-Latn-R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115072"/>
          </a:xfrm>
        </p:spPr>
        <p:txBody>
          <a:bodyPr/>
          <a:lstStyle/>
          <a:p>
            <a:pPr marL="0" algn="just">
              <a:spcBef>
                <a:spcPts val="0"/>
              </a:spcBef>
              <a:spcAft>
                <a:spcPts val="0"/>
              </a:spcAft>
              <a:defRPr/>
            </a:pPr>
            <a:r>
              <a:rPr lang="sr-Latn-BA" dirty="0" smtClean="0">
                <a:cs typeface="Arial" charset="0"/>
              </a:rPr>
              <a:t>Škola je dužna radniku koji radi prekovremeno uručiti rješenje kojim se utvrđuje vrijeme trajanja prekovremenog rada, te način isplate uvećanja plaće za prekovremeni rad</a:t>
            </a:r>
          </a:p>
          <a:p>
            <a:pPr marL="0" algn="just">
              <a:spcBef>
                <a:spcPts val="0"/>
              </a:spcBef>
              <a:spcAft>
                <a:spcPts val="0"/>
              </a:spcAft>
              <a:defRPr/>
            </a:pPr>
            <a:r>
              <a:rPr lang="sr-Latn-BA" dirty="0" smtClean="0">
                <a:cs typeface="Arial" charset="0"/>
              </a:rPr>
              <a:t>U prekovremeni rad održanog nastavnog sata uračunava se i vrijeme stručno-metodičke pripreme</a:t>
            </a:r>
          </a:p>
          <a:p>
            <a:pPr marL="0" algn="just">
              <a:spcBef>
                <a:spcPts val="0"/>
              </a:spcBef>
              <a:spcAft>
                <a:spcPts val="0"/>
              </a:spcAft>
              <a:defRPr/>
            </a:pPr>
            <a:r>
              <a:rPr lang="sr-Latn-BA" dirty="0" smtClean="0">
                <a:cs typeface="Arial" charset="0"/>
              </a:rPr>
              <a:t>Vrijednost sata prekovremenog rada jednaka je vrijednosti sata redovnog rada uvećana za dodatak od 50%</a:t>
            </a:r>
          </a:p>
          <a:p>
            <a:pPr marL="0" algn="just">
              <a:spcBef>
                <a:spcPts val="0"/>
              </a:spcBef>
              <a:spcAft>
                <a:spcPts val="0"/>
              </a:spcAft>
              <a:defRPr/>
            </a:pPr>
            <a:r>
              <a:rPr lang="sr-Latn-BA" dirty="0" smtClean="0">
                <a:solidFill>
                  <a:schemeClr val="accent1"/>
                </a:solidFill>
                <a:cs typeface="Arial" charset="0"/>
              </a:rPr>
              <a:t>Preraspodjela radnog vremena  ne smatra se prekovr. radom</a:t>
            </a:r>
          </a:p>
          <a:p>
            <a:pPr marL="0" algn="just">
              <a:spcBef>
                <a:spcPts val="0"/>
              </a:spcBef>
              <a:spcAft>
                <a:spcPts val="0"/>
              </a:spcAft>
              <a:buFont typeface="Arial" charset="0"/>
              <a:buNone/>
              <a:defRPr/>
            </a:pPr>
            <a:r>
              <a:rPr lang="sr-Latn-BA" dirty="0" smtClean="0">
                <a:solidFill>
                  <a:schemeClr val="accent1"/>
                </a:solidFill>
                <a:cs typeface="Arial" charset="0"/>
              </a:rPr>
              <a:t>Napomena: </a:t>
            </a:r>
            <a:r>
              <a:rPr lang="sr-Latn-BA" dirty="0" smtClean="0">
                <a:cs typeface="Arial" charset="0"/>
              </a:rPr>
              <a:t>Nedovoljan broj radnika, nedovoljni prihodi poslodavca, loša organizacija rada kao i neispunjavanje zadane norme radika u toku redovnog radnog vremena </a:t>
            </a:r>
            <a:r>
              <a:rPr lang="sr-Latn-BA" dirty="0" smtClean="0">
                <a:solidFill>
                  <a:schemeClr val="accent1"/>
                </a:solidFill>
                <a:cs typeface="Arial" charset="0"/>
              </a:rPr>
              <a:t>nije </a:t>
            </a:r>
            <a:r>
              <a:rPr lang="sr-Latn-BA" dirty="0" smtClean="0">
                <a:cs typeface="Arial" charset="0"/>
              </a:rPr>
              <a:t>opravdan razlog za uvođenje prekovremenog rada</a:t>
            </a:r>
          </a:p>
          <a:p>
            <a:pPr marL="0" algn="just">
              <a:spcBef>
                <a:spcPts val="0"/>
              </a:spcBef>
              <a:spcAft>
                <a:spcPts val="0"/>
              </a:spcAft>
              <a:buFont typeface="Arial" charset="0"/>
              <a:buNone/>
              <a:defRPr/>
            </a:pPr>
            <a:r>
              <a:rPr lang="sr-Latn-BA" dirty="0" smtClean="0">
                <a:solidFill>
                  <a:schemeClr val="accent1"/>
                </a:solidFill>
                <a:cs typeface="Arial" charset="0"/>
              </a:rPr>
              <a:t>Napomena</a:t>
            </a:r>
            <a:r>
              <a:rPr lang="sr-Latn-BA" dirty="0" smtClean="0">
                <a:cs typeface="Arial" charset="0"/>
              </a:rPr>
              <a:t>: nije dozvoljena solidarnost radnika u smislu prekovremenog rada radnika bez naknade niti je dozvoljeno poslodavcima da zahtijevaju od radnika da rade prekovremeno bez naknade jer je odredbama čl. 76. ZOR imperativno propisano da radnik ima pravo na povećanu platu u slučaju prekovremenog rada.</a:t>
            </a:r>
          </a:p>
          <a:p>
            <a:pPr>
              <a:buNone/>
            </a:pP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30</a:t>
            </a:fld>
            <a:endParaRPr lang="en-US" altLang="sr-Latn-R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852"/>
            <a:ext cx="7620000" cy="6429420"/>
          </a:xfrm>
        </p:spPr>
        <p:txBody>
          <a:bodyPr/>
          <a:lstStyle/>
          <a:p>
            <a:pPr marL="0" algn="just">
              <a:spcBef>
                <a:spcPts val="0"/>
              </a:spcBef>
              <a:buFont typeface="Arial" charset="0"/>
              <a:buNone/>
              <a:defRPr/>
            </a:pPr>
            <a:r>
              <a:rPr lang="sr-Latn-BA" sz="2800" dirty="0" smtClean="0">
                <a:solidFill>
                  <a:schemeClr val="accent1"/>
                </a:solidFill>
              </a:rPr>
              <a:t>5. Prerastanje ugovora o radu na određeno vrijeme u ugovor o radnu na neodređeno vrijeme čl. 22. ZOR</a:t>
            </a:r>
          </a:p>
          <a:p>
            <a:pPr marL="0" algn="just">
              <a:spcBef>
                <a:spcPts val="0"/>
              </a:spcBef>
              <a:defRPr/>
            </a:pPr>
            <a:r>
              <a:rPr lang="bs-Latn-BA" dirty="0" smtClean="0">
                <a:solidFill>
                  <a:srgbClr val="FF0000"/>
                </a:solidFill>
              </a:rPr>
              <a:t>Smatra se</a:t>
            </a:r>
            <a:r>
              <a:rPr lang="bs-Latn-BA" dirty="0" smtClean="0"/>
              <a:t> da je ugovor o radu zaključen na neodređeno vrijeme:</a:t>
            </a:r>
          </a:p>
          <a:p>
            <a:pPr marL="0">
              <a:spcBef>
                <a:spcPts val="0"/>
              </a:spcBef>
              <a:buNone/>
              <a:defRPr/>
            </a:pPr>
            <a:r>
              <a:rPr lang="bs-Latn-BA" dirty="0" smtClean="0"/>
              <a:t>- Ako bude zaključen neprekidno na period duži od tri godine </a:t>
            </a:r>
          </a:p>
          <a:p>
            <a:pPr marL="0">
              <a:spcBef>
                <a:spcPts val="0"/>
              </a:spcBef>
              <a:buNone/>
              <a:defRPr/>
            </a:pPr>
            <a:r>
              <a:rPr lang="bs-Latn-BA" dirty="0" smtClean="0"/>
              <a:t>- Ako radnik , izričito ili prećutno nastavi da radi preko tri godine,  odnosno izričito ili prećutno zaključi s istim poslodavcem (istom Školom) uzastopne ugovore o radu na određeno vrijeme na period duži od tri godine bez prekida (član 22.st.2. i 4)</a:t>
            </a:r>
          </a:p>
          <a:p>
            <a:pPr marL="0">
              <a:spcBef>
                <a:spcPts val="0"/>
              </a:spcBef>
              <a:defRPr/>
            </a:pPr>
            <a:r>
              <a:rPr lang="bs-Latn-BA" dirty="0" smtClean="0"/>
              <a:t>Ako ugovor o radu </a:t>
            </a:r>
            <a:r>
              <a:rPr lang="bs-Latn-BA" b="1" dirty="0" smtClean="0"/>
              <a:t>ne </a:t>
            </a:r>
            <a:r>
              <a:rPr lang="bs-Latn-BA" dirty="0" smtClean="0"/>
              <a:t>sadrži podatak u pogledu trajanja </a:t>
            </a:r>
          </a:p>
          <a:p>
            <a:pPr marL="0">
              <a:spcBef>
                <a:spcPts val="0"/>
              </a:spcBef>
              <a:buFont typeface="Arial" charset="0"/>
              <a:buNone/>
              <a:defRPr/>
            </a:pPr>
            <a:r>
              <a:rPr lang="hr-HR" dirty="0" smtClean="0"/>
              <a:t>Ako radnik izričito ili prećutno zaključi s istim poslodavcem uzastopne ugovore o radu na određeno vrijeme na period duži od tri godine bez prekida, </a:t>
            </a:r>
            <a:r>
              <a:rPr lang="hr-HR" b="1" dirty="0" smtClean="0"/>
              <a:t>ne znači </a:t>
            </a:r>
            <a:r>
              <a:rPr lang="hr-HR" dirty="0" smtClean="0"/>
              <a:t>da radnik de facto ima zaključen ugovor o radu na neodređeno vrijeme već znači da radnik ima iustus titulus za zaključivanje ugovora o radu na neodređeno vrijeme i predstavlja </a:t>
            </a:r>
            <a:r>
              <a:rPr lang="hr-HR" b="1" dirty="0" smtClean="0"/>
              <a:t>obavezu </a:t>
            </a:r>
            <a:r>
              <a:rPr lang="hr-HR" dirty="0" smtClean="0"/>
              <a:t>poslodavca da radniku ponudi  zaključivanje ugovora o radu  na neodređeno vrijeme.</a:t>
            </a:r>
            <a:endParaRPr lang="sr-Latn-BA" dirty="0" smtClean="0">
              <a:solidFill>
                <a:schemeClr val="accent6">
                  <a:lumMod val="90000"/>
                  <a:lumOff val="10000"/>
                </a:schemeClr>
              </a:solidFill>
            </a:endParaRPr>
          </a:p>
          <a:p>
            <a:pPr>
              <a:buNone/>
            </a:pP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31</a:t>
            </a:fld>
            <a:endParaRPr lang="en-US" altLang="sr-Latn-R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186510"/>
          </a:xfrm>
        </p:spPr>
        <p:txBody>
          <a:bodyPr/>
          <a:lstStyle/>
          <a:p>
            <a:pPr marL="0" algn="just">
              <a:spcBef>
                <a:spcPts val="0"/>
              </a:spcBef>
              <a:buFont typeface="Arial" charset="0"/>
              <a:buNone/>
              <a:defRPr/>
            </a:pPr>
            <a:r>
              <a:rPr lang="sr-Latn-BA" dirty="0" smtClean="0">
                <a:solidFill>
                  <a:schemeClr val="accent1"/>
                </a:solidFill>
              </a:rPr>
              <a:t>Napomena:</a:t>
            </a:r>
            <a:r>
              <a:rPr lang="sr-Latn-BA" dirty="0" smtClean="0"/>
              <a:t> </a:t>
            </a:r>
            <a:r>
              <a:rPr lang="en-US" dirty="0" err="1" smtClean="0"/>
              <a:t>Poslodavac</a:t>
            </a:r>
            <a:r>
              <a:rPr lang="en-US" dirty="0" smtClean="0"/>
              <a:t>  je </a:t>
            </a:r>
            <a:r>
              <a:rPr lang="en-US" dirty="0" err="1" smtClean="0">
                <a:solidFill>
                  <a:schemeClr val="accent1"/>
                </a:solidFill>
              </a:rPr>
              <a:t>obavezan</a:t>
            </a:r>
            <a:r>
              <a:rPr lang="en-US" dirty="0" smtClean="0">
                <a:solidFill>
                  <a:schemeClr val="accent1"/>
                </a:solidFill>
              </a:rPr>
              <a:t>  </a:t>
            </a:r>
            <a:r>
              <a:rPr lang="sr-Latn-BA" dirty="0" smtClean="0"/>
              <a:t>r</a:t>
            </a:r>
            <a:r>
              <a:rPr lang="en-US" dirty="0" err="1" smtClean="0"/>
              <a:t>adniku</a:t>
            </a:r>
            <a:r>
              <a:rPr lang="en-US" dirty="0" smtClean="0"/>
              <a:t> </a:t>
            </a:r>
            <a:r>
              <a:rPr lang="en-US" dirty="0" err="1" smtClean="0">
                <a:solidFill>
                  <a:schemeClr val="accent1"/>
                </a:solidFill>
              </a:rPr>
              <a:t>odmah</a:t>
            </a:r>
            <a:r>
              <a:rPr lang="en-US" dirty="0" smtClean="0">
                <a:solidFill>
                  <a:schemeClr val="accent1"/>
                </a:solidFill>
              </a:rPr>
              <a:t> </a:t>
            </a:r>
            <a:r>
              <a:rPr lang="en-US" dirty="0" err="1" smtClean="0"/>
              <a:t>nakon</a:t>
            </a:r>
            <a:r>
              <a:rPr lang="en-US" dirty="0" smtClean="0"/>
              <a:t>  </a:t>
            </a:r>
            <a:r>
              <a:rPr lang="en-US" dirty="0" err="1" smtClean="0"/>
              <a:t>ispunjavanja</a:t>
            </a:r>
            <a:r>
              <a:rPr lang="en-US" dirty="0" smtClean="0"/>
              <a:t> </a:t>
            </a:r>
            <a:r>
              <a:rPr lang="en-US" dirty="0" err="1" smtClean="0"/>
              <a:t>uslova</a:t>
            </a:r>
            <a:r>
              <a:rPr lang="en-US" dirty="0" smtClean="0"/>
              <a:t> </a:t>
            </a:r>
            <a:r>
              <a:rPr lang="en-US" dirty="0" err="1" smtClean="0"/>
              <a:t>iz</a:t>
            </a:r>
            <a:r>
              <a:rPr lang="en-US" dirty="0" smtClean="0"/>
              <a:t> </a:t>
            </a:r>
            <a:r>
              <a:rPr lang="en-US" dirty="0" err="1" smtClean="0"/>
              <a:t>člana</a:t>
            </a:r>
            <a:r>
              <a:rPr lang="en-US" dirty="0" smtClean="0"/>
              <a:t> 22. </a:t>
            </a:r>
            <a:r>
              <a:rPr lang="en-US" dirty="0" err="1" smtClean="0"/>
              <a:t>stav</a:t>
            </a:r>
            <a:r>
              <a:rPr lang="en-US" dirty="0" smtClean="0"/>
              <a:t> (4) </a:t>
            </a:r>
            <a:r>
              <a:rPr lang="en-US" dirty="0" err="1" smtClean="0"/>
              <a:t>Zakona</a:t>
            </a:r>
            <a:r>
              <a:rPr lang="en-US" dirty="0" smtClean="0"/>
              <a:t> o </a:t>
            </a:r>
            <a:r>
              <a:rPr lang="en-US" dirty="0" err="1" smtClean="0"/>
              <a:t>radu</a:t>
            </a:r>
            <a:r>
              <a:rPr lang="en-US" dirty="0" smtClean="0"/>
              <a:t> </a:t>
            </a:r>
            <a:r>
              <a:rPr lang="en-US" b="1" dirty="0" err="1" smtClean="0"/>
              <a:t>formalno</a:t>
            </a:r>
            <a:r>
              <a:rPr lang="en-US" dirty="0" smtClean="0"/>
              <a:t>   </a:t>
            </a:r>
            <a:r>
              <a:rPr lang="en-US" dirty="0" err="1" smtClean="0"/>
              <a:t>ponuditi</a:t>
            </a:r>
            <a:r>
              <a:rPr lang="en-US" dirty="0" smtClean="0"/>
              <a:t>  </a:t>
            </a:r>
            <a:r>
              <a:rPr lang="en-US" dirty="0" err="1" smtClean="0"/>
              <a:t>zaključivanje</a:t>
            </a:r>
            <a:r>
              <a:rPr lang="en-US" dirty="0" smtClean="0"/>
              <a:t> </a:t>
            </a:r>
            <a:r>
              <a:rPr lang="en-US" dirty="0" err="1" smtClean="0"/>
              <a:t>ugovora</a:t>
            </a:r>
            <a:r>
              <a:rPr lang="en-US" dirty="0" smtClean="0"/>
              <a:t> o </a:t>
            </a:r>
            <a:r>
              <a:rPr lang="en-US" dirty="0" err="1" smtClean="0"/>
              <a:t>radu</a:t>
            </a:r>
            <a:r>
              <a:rPr lang="en-US" dirty="0" smtClean="0"/>
              <a:t> </a:t>
            </a:r>
            <a:r>
              <a:rPr lang="en-US" dirty="0" err="1" smtClean="0"/>
              <a:t>na</a:t>
            </a:r>
            <a:r>
              <a:rPr lang="en-US" dirty="0" smtClean="0"/>
              <a:t> </a:t>
            </a:r>
            <a:r>
              <a:rPr lang="en-US" dirty="0" err="1" smtClean="0"/>
              <a:t>neodređeno</a:t>
            </a:r>
            <a:r>
              <a:rPr lang="en-US" dirty="0" smtClean="0"/>
              <a:t> </a:t>
            </a:r>
            <a:r>
              <a:rPr lang="en-US" dirty="0" err="1" smtClean="0"/>
              <a:t>vrijeme</a:t>
            </a:r>
            <a:r>
              <a:rPr lang="en-US" dirty="0" smtClean="0"/>
              <a:t> u </a:t>
            </a:r>
            <a:r>
              <a:rPr lang="en-US" dirty="0" err="1" smtClean="0"/>
              <a:t>pisanoj</a:t>
            </a:r>
            <a:r>
              <a:rPr lang="en-US" dirty="0" smtClean="0"/>
              <a:t> </a:t>
            </a:r>
            <a:r>
              <a:rPr lang="en-US" dirty="0" err="1" smtClean="0"/>
              <a:t>formi</a:t>
            </a:r>
            <a:r>
              <a:rPr lang="en-US" dirty="0" smtClean="0"/>
              <a:t>, u </a:t>
            </a:r>
            <a:r>
              <a:rPr lang="en-US" dirty="0" err="1" smtClean="0"/>
              <a:t>suprotnom</a:t>
            </a:r>
            <a:r>
              <a:rPr lang="en-US" dirty="0" smtClean="0"/>
              <a:t> </a:t>
            </a:r>
            <a:r>
              <a:rPr lang="en-US" dirty="0" err="1" smtClean="0"/>
              <a:t>radnik</a:t>
            </a:r>
            <a:r>
              <a:rPr lang="en-US" dirty="0" smtClean="0"/>
              <a:t> </a:t>
            </a:r>
            <a:r>
              <a:rPr lang="en-US" dirty="0" err="1" smtClean="0"/>
              <a:t>može</a:t>
            </a:r>
            <a:r>
              <a:rPr lang="en-US" dirty="0" smtClean="0"/>
              <a:t> </a:t>
            </a:r>
            <a:r>
              <a:rPr lang="en-US" dirty="0" err="1" smtClean="0"/>
              <a:t>tražiti</a:t>
            </a:r>
            <a:r>
              <a:rPr lang="en-US" dirty="0" smtClean="0"/>
              <a:t> </a:t>
            </a:r>
            <a:r>
              <a:rPr lang="en-US" dirty="0" err="1" smtClean="0"/>
              <a:t>zaštitu</a:t>
            </a:r>
            <a:r>
              <a:rPr lang="en-US" dirty="0" smtClean="0"/>
              <a:t> </a:t>
            </a:r>
            <a:r>
              <a:rPr lang="en-US" dirty="0" err="1" smtClean="0"/>
              <a:t>svojih</a:t>
            </a:r>
            <a:r>
              <a:rPr lang="en-US" dirty="0" smtClean="0"/>
              <a:t> </a:t>
            </a:r>
            <a:r>
              <a:rPr lang="en-US" dirty="0" err="1" smtClean="0"/>
              <a:t>prava</a:t>
            </a:r>
            <a:r>
              <a:rPr lang="en-US" dirty="0" smtClean="0"/>
              <a:t> </a:t>
            </a:r>
            <a:r>
              <a:rPr lang="en-US" dirty="0" err="1" smtClean="0"/>
              <a:t>kod</a:t>
            </a:r>
            <a:r>
              <a:rPr lang="en-US" dirty="0" smtClean="0"/>
              <a:t> </a:t>
            </a:r>
            <a:r>
              <a:rPr lang="en-US" dirty="0" err="1" smtClean="0"/>
              <a:t>nadležnih</a:t>
            </a:r>
            <a:r>
              <a:rPr lang="en-US" dirty="0" smtClean="0"/>
              <a:t> </a:t>
            </a:r>
            <a:r>
              <a:rPr lang="en-US" dirty="0" err="1" smtClean="0"/>
              <a:t>organa</a:t>
            </a:r>
            <a:r>
              <a:rPr lang="en-US" dirty="0" smtClean="0"/>
              <a:t> ( </a:t>
            </a:r>
            <a:r>
              <a:rPr lang="en-US" dirty="0" err="1" smtClean="0"/>
              <a:t>sud</a:t>
            </a:r>
            <a:r>
              <a:rPr lang="en-US" dirty="0" smtClean="0"/>
              <a:t> </a:t>
            </a:r>
            <a:r>
              <a:rPr lang="en-US" dirty="0" err="1" smtClean="0"/>
              <a:t>i</a:t>
            </a:r>
            <a:r>
              <a:rPr lang="en-US" dirty="0" smtClean="0"/>
              <a:t>/</a:t>
            </a:r>
            <a:r>
              <a:rPr lang="en-US" dirty="0" err="1" smtClean="0"/>
              <a:t>ili</a:t>
            </a:r>
            <a:r>
              <a:rPr lang="en-US" dirty="0" smtClean="0"/>
              <a:t> </a:t>
            </a:r>
            <a:r>
              <a:rPr lang="en-US" dirty="0" err="1" smtClean="0"/>
              <a:t>inspekcija</a:t>
            </a:r>
            <a:r>
              <a:rPr lang="en-US" dirty="0" smtClean="0"/>
              <a:t> </a:t>
            </a:r>
            <a:r>
              <a:rPr lang="en-US" dirty="0" err="1" smtClean="0"/>
              <a:t>rada</a:t>
            </a:r>
            <a:r>
              <a:rPr lang="en-US" dirty="0" smtClean="0"/>
              <a:t> ).</a:t>
            </a:r>
            <a:endParaRPr lang="sr-Latn-BA" dirty="0" smtClean="0"/>
          </a:p>
          <a:p>
            <a:pPr marL="0" algn="just">
              <a:spcBef>
                <a:spcPts val="0"/>
              </a:spcBef>
              <a:buFont typeface="Arial" charset="0"/>
              <a:buNone/>
              <a:defRPr/>
            </a:pPr>
            <a:r>
              <a:rPr lang="hr-HR" dirty="0" smtClean="0"/>
              <a:t>Odredbama člana 24.st. 1 Zakona o radu </a:t>
            </a:r>
            <a:r>
              <a:rPr lang="hr-HR" b="1" dirty="0" smtClean="0"/>
              <a:t>izričito je propisano da se ugovor o radu zaključuje u pisanoj formi, </a:t>
            </a:r>
            <a:r>
              <a:rPr lang="hr-HR" dirty="0" smtClean="0"/>
              <a:t>što znači</a:t>
            </a:r>
            <a:r>
              <a:rPr lang="hr-HR" b="1" dirty="0" smtClean="0"/>
              <a:t> </a:t>
            </a:r>
            <a:r>
              <a:rPr lang="hr-HR" dirty="0" smtClean="0"/>
              <a:t>da nije dozvoljeno postojanje bilo kakvih drugih formi ugovora. Ako je radnik de iure stekao ugovor o radu na neodređeno vrijeme on </a:t>
            </a:r>
            <a:r>
              <a:rPr lang="hr-HR" b="1" dirty="0" smtClean="0"/>
              <a:t>mora </a:t>
            </a:r>
            <a:r>
              <a:rPr lang="hr-HR" dirty="0" smtClean="0"/>
              <a:t>i de facto </a:t>
            </a:r>
            <a:r>
              <a:rPr lang="hr-HR" b="1" dirty="0" smtClean="0"/>
              <a:t>imati </a:t>
            </a:r>
            <a:r>
              <a:rPr lang="hr-HR" dirty="0" smtClean="0"/>
              <a:t>ugovor o radu na neodređeno vrijeme zaključen u pisanoj formi.</a:t>
            </a:r>
            <a:endParaRPr lang="sr-Latn-BA" dirty="0" smtClean="0"/>
          </a:p>
          <a:p>
            <a:pPr marL="0" algn="just">
              <a:spcBef>
                <a:spcPts val="0"/>
              </a:spcBef>
              <a:buFont typeface="Arial" charset="0"/>
              <a:buNone/>
              <a:defRPr/>
            </a:pPr>
            <a:r>
              <a:rPr lang="en-US" dirty="0" err="1" smtClean="0"/>
              <a:t>Iako</a:t>
            </a:r>
            <a:r>
              <a:rPr lang="en-US" dirty="0" smtClean="0"/>
              <a:t> </a:t>
            </a:r>
            <a:r>
              <a:rPr lang="en-US" dirty="0" err="1" smtClean="0"/>
              <a:t>ugovor</a:t>
            </a:r>
            <a:r>
              <a:rPr lang="en-US" dirty="0" smtClean="0"/>
              <a:t> o </a:t>
            </a:r>
            <a:r>
              <a:rPr lang="en-US" dirty="0" err="1" smtClean="0"/>
              <a:t>radu</a:t>
            </a:r>
            <a:r>
              <a:rPr lang="en-US" dirty="0" smtClean="0"/>
              <a:t> </a:t>
            </a:r>
            <a:r>
              <a:rPr lang="en-US" dirty="0" err="1" smtClean="0"/>
              <a:t>kao</a:t>
            </a:r>
            <a:r>
              <a:rPr lang="en-US" dirty="0" smtClean="0"/>
              <a:t> sui generis </a:t>
            </a:r>
            <a:r>
              <a:rPr lang="en-US" dirty="0" err="1" smtClean="0"/>
              <a:t>ugovor</a:t>
            </a:r>
            <a:r>
              <a:rPr lang="en-US" dirty="0" smtClean="0"/>
              <a:t> </a:t>
            </a:r>
            <a:r>
              <a:rPr lang="en-US" dirty="0" err="1" smtClean="0"/>
              <a:t>obligacionog</a:t>
            </a:r>
            <a:r>
              <a:rPr lang="en-US" dirty="0" smtClean="0"/>
              <a:t> </a:t>
            </a:r>
            <a:r>
              <a:rPr lang="en-US" dirty="0" err="1" smtClean="0"/>
              <a:t>prava</a:t>
            </a:r>
            <a:r>
              <a:rPr lang="en-US" dirty="0" smtClean="0"/>
              <a:t> </a:t>
            </a:r>
            <a:r>
              <a:rPr lang="en-US" dirty="0" err="1" smtClean="0"/>
              <a:t>i</a:t>
            </a:r>
            <a:r>
              <a:rPr lang="en-US" dirty="0" smtClean="0"/>
              <a:t> </a:t>
            </a:r>
            <a:r>
              <a:rPr lang="en-US" dirty="0" err="1" smtClean="0"/>
              <a:t>kao</a:t>
            </a:r>
            <a:r>
              <a:rPr lang="en-US" dirty="0" smtClean="0"/>
              <a:t> </a:t>
            </a:r>
            <a:r>
              <a:rPr lang="en-US" dirty="0" err="1" smtClean="0"/>
              <a:t>temelj</a:t>
            </a:r>
            <a:r>
              <a:rPr lang="en-US" dirty="0" smtClean="0"/>
              <a:t> </a:t>
            </a:r>
            <a:r>
              <a:rPr lang="en-US" dirty="0" err="1" smtClean="0"/>
              <a:t>radnog</a:t>
            </a:r>
            <a:r>
              <a:rPr lang="en-US" dirty="0" smtClean="0"/>
              <a:t> </a:t>
            </a:r>
            <a:r>
              <a:rPr lang="en-US" dirty="0" err="1" smtClean="0"/>
              <a:t>odnosa</a:t>
            </a:r>
            <a:r>
              <a:rPr lang="en-US" dirty="0" smtClean="0"/>
              <a:t> </a:t>
            </a:r>
            <a:r>
              <a:rPr lang="en-US" dirty="0" err="1" smtClean="0"/>
              <a:t>važi</a:t>
            </a:r>
            <a:r>
              <a:rPr lang="en-US" dirty="0" smtClean="0"/>
              <a:t> inter </a:t>
            </a:r>
            <a:r>
              <a:rPr lang="en-US" dirty="0" err="1" smtClean="0"/>
              <a:t>partes</a:t>
            </a:r>
            <a:r>
              <a:rPr lang="en-US" dirty="0" smtClean="0"/>
              <a:t> (</a:t>
            </a:r>
            <a:r>
              <a:rPr lang="en-US" dirty="0" err="1" smtClean="0"/>
              <a:t>između</a:t>
            </a:r>
            <a:r>
              <a:rPr lang="en-US" dirty="0" smtClean="0"/>
              <a:t> </a:t>
            </a:r>
            <a:r>
              <a:rPr lang="en-US" dirty="0" err="1" smtClean="0"/>
              <a:t>radnika</a:t>
            </a:r>
            <a:r>
              <a:rPr lang="en-US" dirty="0" smtClean="0"/>
              <a:t> </a:t>
            </a:r>
            <a:r>
              <a:rPr lang="en-US" dirty="0" err="1" smtClean="0"/>
              <a:t>i</a:t>
            </a:r>
            <a:r>
              <a:rPr lang="en-US" dirty="0" smtClean="0"/>
              <a:t> </a:t>
            </a:r>
            <a:r>
              <a:rPr lang="en-US" dirty="0" err="1" smtClean="0"/>
              <a:t>poslodavca</a:t>
            </a:r>
            <a:r>
              <a:rPr lang="en-US" dirty="0" smtClean="0"/>
              <a:t>) on </a:t>
            </a:r>
            <a:r>
              <a:rPr lang="en-US" dirty="0" err="1" smtClean="0"/>
              <a:t>proizvodi</a:t>
            </a:r>
            <a:r>
              <a:rPr lang="en-US" dirty="0" smtClean="0"/>
              <a:t> </a:t>
            </a:r>
            <a:r>
              <a:rPr lang="en-US" dirty="0" err="1" smtClean="0"/>
              <a:t>određene</a:t>
            </a:r>
            <a:r>
              <a:rPr lang="en-US" dirty="0" smtClean="0"/>
              <a:t> </a:t>
            </a:r>
            <a:r>
              <a:rPr lang="en-US" dirty="0" err="1" smtClean="0"/>
              <a:t>posljedice</a:t>
            </a:r>
            <a:r>
              <a:rPr lang="en-US" dirty="0" smtClean="0"/>
              <a:t> </a:t>
            </a:r>
            <a:r>
              <a:rPr lang="en-US" dirty="0" err="1" smtClean="0"/>
              <a:t>odnosno</a:t>
            </a:r>
            <a:r>
              <a:rPr lang="en-US" dirty="0" smtClean="0"/>
              <a:t> </a:t>
            </a:r>
            <a:r>
              <a:rPr lang="en-US" dirty="0" err="1" smtClean="0"/>
              <a:t>poljavljuje</a:t>
            </a:r>
            <a:r>
              <a:rPr lang="en-US" dirty="0" smtClean="0"/>
              <a:t> se </a:t>
            </a:r>
            <a:r>
              <a:rPr lang="en-US" dirty="0" err="1" smtClean="0"/>
              <a:t>i</a:t>
            </a:r>
            <a:r>
              <a:rPr lang="en-US" dirty="0" smtClean="0"/>
              <a:t> </a:t>
            </a:r>
            <a:r>
              <a:rPr lang="en-US" dirty="0" err="1" smtClean="0"/>
              <a:t>prema</a:t>
            </a:r>
            <a:r>
              <a:rPr lang="en-US" dirty="0" smtClean="0"/>
              <a:t> </a:t>
            </a:r>
            <a:r>
              <a:rPr lang="en-US" dirty="0" err="1" smtClean="0"/>
              <a:t>trećim</a:t>
            </a:r>
            <a:r>
              <a:rPr lang="en-US" dirty="0" smtClean="0"/>
              <a:t> </a:t>
            </a:r>
            <a:r>
              <a:rPr lang="en-US" dirty="0" err="1" smtClean="0"/>
              <a:t>licima</a:t>
            </a:r>
            <a:r>
              <a:rPr lang="en-US" dirty="0" smtClean="0"/>
              <a:t> (</a:t>
            </a:r>
            <a:r>
              <a:rPr lang="en-US" dirty="0" err="1" smtClean="0"/>
              <a:t>erga</a:t>
            </a:r>
            <a:r>
              <a:rPr lang="en-US" dirty="0" smtClean="0"/>
              <a:t> </a:t>
            </a:r>
            <a:r>
              <a:rPr lang="en-US" dirty="0" err="1" smtClean="0"/>
              <a:t>omnes</a:t>
            </a:r>
            <a:r>
              <a:rPr lang="en-US" dirty="0" smtClean="0"/>
              <a:t>)</a:t>
            </a:r>
            <a:r>
              <a:rPr lang="sr-Latn-BA" dirty="0" smtClean="0"/>
              <a:t>,  npr. kod uzimanja kredita od banke(ne može radnik otići u banku i reći ja sam stekao ugovor o radu na neodređeno vrijeme a pokazati ugovor o radu u kojem piše određeno vrijeme</a:t>
            </a:r>
            <a:endParaRPr lang="sr-Latn-BA" dirty="0" smtClean="0">
              <a:solidFill>
                <a:schemeClr val="accent6">
                  <a:lumMod val="90000"/>
                  <a:lumOff val="10000"/>
                </a:schemeClr>
              </a:solidFill>
            </a:endParaRPr>
          </a:p>
          <a:p>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32</a:t>
            </a:fld>
            <a:endParaRPr lang="en-US" altLang="sr-Latn-R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115072"/>
          </a:xfrm>
        </p:spPr>
        <p:txBody>
          <a:bodyPr/>
          <a:lstStyle/>
          <a:p>
            <a:pPr>
              <a:defRPr/>
            </a:pPr>
            <a:r>
              <a:rPr lang="sr-Latn-BA" dirty="0" smtClean="0">
                <a:solidFill>
                  <a:schemeClr val="accent1"/>
                </a:solidFill>
              </a:rPr>
              <a:t>Ne smatra </a:t>
            </a:r>
            <a:r>
              <a:rPr lang="sr-Latn-BA" dirty="0" smtClean="0"/>
              <a:t>se prekidmom ugovora o radu čl. 23. ZOR:</a:t>
            </a:r>
          </a:p>
          <a:p>
            <a:pPr marL="0">
              <a:spcBef>
                <a:spcPts val="0"/>
              </a:spcBef>
              <a:buFont typeface="Wingdings" pitchFamily="2" charset="2"/>
              <a:buChar char="Ø"/>
              <a:defRPr/>
            </a:pPr>
            <a:r>
              <a:rPr lang="sr-Latn-BA" dirty="0" smtClean="0"/>
              <a:t>Prekid do 60 dana između uzastopnih ugovora o radu sa istim poslodavcem</a:t>
            </a:r>
          </a:p>
          <a:p>
            <a:pPr marL="0">
              <a:spcBef>
                <a:spcPts val="0"/>
              </a:spcBef>
              <a:buFont typeface="Wingdings" pitchFamily="2" charset="2"/>
              <a:buChar char="Ø"/>
              <a:defRPr/>
            </a:pPr>
            <a:r>
              <a:rPr lang="bs-Latn-BA" dirty="0" smtClean="0"/>
              <a:t> godišnji odmor</a:t>
            </a:r>
          </a:p>
          <a:p>
            <a:pPr marL="0">
              <a:spcBef>
                <a:spcPts val="0"/>
              </a:spcBef>
              <a:buFont typeface="Wingdings" pitchFamily="2" charset="2"/>
              <a:buChar char="Ø"/>
              <a:defRPr/>
            </a:pPr>
            <a:r>
              <a:rPr lang="bs-Latn-BA" dirty="0" smtClean="0"/>
              <a:t>privremena spriječenosti za rad</a:t>
            </a:r>
          </a:p>
          <a:p>
            <a:pPr marL="0">
              <a:spcBef>
                <a:spcPts val="0"/>
              </a:spcBef>
              <a:buFont typeface="Wingdings" pitchFamily="2" charset="2"/>
              <a:buChar char="Ø"/>
              <a:defRPr/>
            </a:pPr>
            <a:r>
              <a:rPr lang="bs-Latn-BA" dirty="0" smtClean="0"/>
              <a:t> porođajno odsustvo</a:t>
            </a:r>
          </a:p>
          <a:p>
            <a:pPr marL="0">
              <a:spcBef>
                <a:spcPts val="0"/>
              </a:spcBef>
              <a:buFont typeface="Wingdings" pitchFamily="2" charset="2"/>
              <a:buChar char="Ø"/>
              <a:defRPr/>
            </a:pPr>
            <a:r>
              <a:rPr lang="bs-Latn-BA" dirty="0" smtClean="0"/>
              <a:t>odsustva sa rada u skladu sa zakonom, kolektivnim ugovorom, pravilnikom o radu ili ugovorom o radu</a:t>
            </a:r>
          </a:p>
          <a:p>
            <a:pPr marL="0">
              <a:spcBef>
                <a:spcPts val="0"/>
              </a:spcBef>
              <a:buFont typeface="Wingdings" pitchFamily="2" charset="2"/>
              <a:buChar char="Ø"/>
              <a:defRPr/>
            </a:pPr>
            <a:r>
              <a:rPr lang="bs-Latn-BA" dirty="0" smtClean="0"/>
              <a:t> period između otkaza ugovora o radu i dana povratka na radno mjesto na osnovu odluke suda ili drugog organa, u skladu sa zakonom, kolektivnim ugovorom, pravilnikom o radu ili ug. o radu</a:t>
            </a:r>
          </a:p>
          <a:p>
            <a:pPr marL="0">
              <a:spcBef>
                <a:spcPts val="0"/>
              </a:spcBef>
              <a:buFont typeface="Wingdings" pitchFamily="2" charset="2"/>
              <a:buChar char="Ø"/>
              <a:defRPr/>
            </a:pPr>
            <a:r>
              <a:rPr lang="bs-Latn-BA" dirty="0" smtClean="0"/>
              <a:t>odsustva sa rada uz saglasnost poslodavca;</a:t>
            </a:r>
          </a:p>
          <a:p>
            <a:pPr marL="0">
              <a:spcBef>
                <a:spcPts val="0"/>
              </a:spcBef>
              <a:defRPr/>
            </a:pPr>
            <a:r>
              <a:rPr lang="bs-Latn-BA" dirty="0" smtClean="0">
                <a:solidFill>
                  <a:schemeClr val="accent1"/>
                </a:solidFill>
              </a:rPr>
              <a:t>Prekid </a:t>
            </a:r>
            <a:r>
              <a:rPr lang="bs-Latn-BA" dirty="0" smtClean="0"/>
              <a:t>između dva ugovora o radu na određeno vrijeme</a:t>
            </a:r>
          </a:p>
          <a:p>
            <a:pPr marL="0">
              <a:spcBef>
                <a:spcPts val="0"/>
              </a:spcBef>
              <a:buFont typeface="Wingdings" pitchFamily="2" charset="2"/>
              <a:buChar char="Ø"/>
              <a:defRPr/>
            </a:pPr>
            <a:r>
              <a:rPr lang="bs-Latn-BA" dirty="0" smtClean="0"/>
              <a:t>Prekidom između dva radna odnosa </a:t>
            </a:r>
            <a:r>
              <a:rPr lang="bs-Latn-BA" dirty="0" smtClean="0">
                <a:solidFill>
                  <a:schemeClr val="accent1"/>
                </a:solidFill>
              </a:rPr>
              <a:t>dužim </a:t>
            </a:r>
            <a:r>
              <a:rPr lang="bs-Latn-BA" dirty="0" smtClean="0"/>
              <a:t>od 60 dana gubi se neprekidnost rada kod </a:t>
            </a:r>
            <a:r>
              <a:rPr lang="bs-Latn-BA" dirty="0" smtClean="0">
                <a:solidFill>
                  <a:schemeClr val="accent1"/>
                </a:solidFill>
              </a:rPr>
              <a:t>istog </a:t>
            </a:r>
            <a:r>
              <a:rPr lang="bs-Latn-BA" dirty="0" smtClean="0"/>
              <a:t>poslodavca</a:t>
            </a:r>
          </a:p>
          <a:p>
            <a:pPr marL="0">
              <a:spcBef>
                <a:spcPts val="0"/>
              </a:spcBef>
              <a:buFont typeface="Wingdings" pitchFamily="2" charset="2"/>
              <a:buChar char="Ø"/>
              <a:defRPr/>
            </a:pPr>
            <a:r>
              <a:rPr lang="bs-Latn-BA" dirty="0" smtClean="0"/>
              <a:t>zaključivanjem ugovora o radu s </a:t>
            </a:r>
            <a:r>
              <a:rPr lang="bs-Latn-BA" dirty="0" smtClean="0">
                <a:solidFill>
                  <a:schemeClr val="accent1"/>
                </a:solidFill>
              </a:rPr>
              <a:t>dugim</a:t>
            </a:r>
            <a:r>
              <a:rPr lang="bs-Latn-BA" dirty="0" smtClean="0"/>
              <a:t> poslodavcem-gubi se neprekidnost rada kod istog poslodavca</a:t>
            </a:r>
          </a:p>
          <a:p>
            <a:pPr>
              <a:buNone/>
            </a:pP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33</a:t>
            </a:fld>
            <a:endParaRPr lang="en-US" altLang="sr-Latn-R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5992"/>
            <a:ext cx="7972452" cy="2000264"/>
          </a:xfrm>
        </p:spPr>
        <p:txBody>
          <a:bodyPr/>
          <a:lstStyle/>
          <a:p>
            <a:pPr>
              <a:buNone/>
            </a:pPr>
            <a:r>
              <a:rPr lang="bs-Latn-BA" sz="4400" b="1" dirty="0" smtClean="0">
                <a:solidFill>
                  <a:srgbClr val="C00000"/>
                </a:solidFill>
                <a:latin typeface="Arial" charset="0"/>
                <a:cs typeface="Arial" charset="0"/>
              </a:rPr>
              <a:t>- PITANJA I ODGOVORI -</a:t>
            </a:r>
            <a:br>
              <a:rPr lang="bs-Latn-BA" sz="4400" b="1" dirty="0" smtClean="0">
                <a:solidFill>
                  <a:srgbClr val="C00000"/>
                </a:solidFill>
                <a:latin typeface="Arial" charset="0"/>
                <a:cs typeface="Arial" charset="0"/>
              </a:rPr>
            </a:br>
            <a:r>
              <a:rPr lang="bs-Latn-BA" sz="4400" b="1" dirty="0" smtClean="0">
                <a:solidFill>
                  <a:srgbClr val="C00000"/>
                </a:solidFill>
                <a:latin typeface="Arial" charset="0"/>
                <a:cs typeface="Arial" charset="0"/>
              </a:rPr>
              <a:t/>
            </a:r>
            <a:br>
              <a:rPr lang="bs-Latn-BA" sz="4400" b="1" dirty="0" smtClean="0">
                <a:solidFill>
                  <a:srgbClr val="C00000"/>
                </a:solidFill>
                <a:latin typeface="Arial" charset="0"/>
                <a:cs typeface="Arial" charset="0"/>
              </a:rPr>
            </a:br>
            <a:r>
              <a:rPr lang="bs-Latn-BA" sz="4400" b="1" dirty="0" smtClean="0">
                <a:solidFill>
                  <a:srgbClr val="C00000"/>
                </a:solidFill>
                <a:latin typeface="Arial" charset="0"/>
                <a:cs typeface="Arial" charset="0"/>
              </a:rPr>
              <a:t>HVALA NA PAŽNJI !</a:t>
            </a:r>
            <a:endParaRPr lang="sr-Latn-BA" sz="4400" dirty="0" smtClean="0"/>
          </a:p>
          <a:p>
            <a:pPr>
              <a:buNone/>
            </a:pP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34</a:t>
            </a:fld>
            <a:endParaRPr lang="en-US" altLang="sr-Latn-R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57166"/>
            <a:ext cx="7825680" cy="6286544"/>
          </a:xfrm>
        </p:spPr>
        <p:txBody>
          <a:bodyPr/>
          <a:lstStyle/>
          <a:p>
            <a:pPr marL="457200" indent="-457200" algn="just">
              <a:spcBef>
                <a:spcPts val="0"/>
              </a:spcBef>
              <a:buFont typeface="+mj-lt"/>
              <a:buAutoNum type="arabicPeriod"/>
              <a:defRPr/>
            </a:pPr>
            <a:r>
              <a:rPr lang="sr-Latn-BA" sz="2300" b="1" dirty="0">
                <a:solidFill>
                  <a:schemeClr val="accent1">
                    <a:lumMod val="75000"/>
                  </a:schemeClr>
                </a:solidFill>
                <a:latin typeface="Arial" panose="020B0604020202020204" pitchFamily="34" charset="0"/>
                <a:cs typeface="Arial" panose="020B0604020202020204" pitchFamily="34" charset="0"/>
              </a:rPr>
              <a:t>Prava i obaveze poslodavaca pri inspekcijskom nadzoru čl. 90. do 101. Zakona o inspekcijama TK </a:t>
            </a:r>
          </a:p>
          <a:p>
            <a:pPr marL="0" indent="0" algn="just">
              <a:spcBef>
                <a:spcPts val="0"/>
              </a:spcBef>
              <a:buNone/>
              <a:defRPr/>
            </a:pPr>
            <a:r>
              <a:rPr lang="sr-Latn-BA" sz="2300" b="1" dirty="0">
                <a:solidFill>
                  <a:schemeClr val="accent1">
                    <a:lumMod val="75000"/>
                  </a:schemeClr>
                </a:solidFill>
                <a:latin typeface="Arial" panose="020B0604020202020204" pitchFamily="34" charset="0"/>
                <a:cs typeface="Arial" panose="020B0604020202020204" pitchFamily="34" charset="0"/>
              </a:rPr>
              <a:t>      </a:t>
            </a:r>
            <a:r>
              <a:rPr lang="bs-Latn-BA" sz="2300" b="1" dirty="0">
                <a:solidFill>
                  <a:schemeClr val="accent1">
                    <a:lumMod val="75000"/>
                  </a:schemeClr>
                </a:solidFill>
                <a:latin typeface="Arial" panose="020B0604020202020204" pitchFamily="34" charset="0"/>
                <a:cs typeface="Arial" panose="020B0604020202020204" pitchFamily="34" charset="0"/>
              </a:rPr>
              <a:t>(“ Sl. novine TK”, br. 10/12, 13/15 i 09/16)</a:t>
            </a:r>
          </a:p>
          <a:p>
            <a:pPr marL="154350" indent="-514350" algn="just">
              <a:spcBef>
                <a:spcPts val="0"/>
              </a:spcBef>
              <a:buNone/>
              <a:defRPr/>
            </a:pPr>
            <a:endParaRPr lang="sr-Latn-BA" sz="2300" b="1" dirty="0">
              <a:solidFill>
                <a:schemeClr val="accent1"/>
              </a:solidFill>
              <a:latin typeface="Arial" panose="020B0604020202020204" pitchFamily="34" charset="0"/>
              <a:cs typeface="Arial" panose="020B0604020202020204" pitchFamily="34" charset="0"/>
            </a:endParaRP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(pravno lice i odgovorno lice u pravnom licu, vlasnik radnje, obrta i sl.) dužan je omogućiti inspektoru vršenje inspekcijskog pregleda, </a:t>
            </a: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i svako drugo lice ne smije sprečavati i otežavati inspektoru vršenje inspekcijskog pregleda,</a:t>
            </a:r>
          </a:p>
          <a:p>
            <a:pPr algn="just">
              <a:spcBef>
                <a:spcPts val="600"/>
              </a:spcBef>
              <a:spcAft>
                <a:spcPts val="600"/>
              </a:spcAft>
              <a:defRPr/>
            </a:pPr>
            <a:r>
              <a:rPr lang="sr-Latn-BA" dirty="0">
                <a:latin typeface="Arial" panose="020B0604020202020204" pitchFamily="34" charset="0"/>
                <a:cs typeface="Arial" panose="020B0604020202020204" pitchFamily="34" charset="0"/>
              </a:rPr>
              <a:t>inspekcijski nadzor kod subjekta nadzora dužno je omogućiti i svako drugo lice  koje ima veze sa poslovima subjekta nadzora (npr. knjigovodstveni servisi, radnici, kupci, klijenti itd.)</a:t>
            </a: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dužan je inspektoru dati na uvid, poslovne knjige i drugu dokumentaciju, podatke, materijale i  obavijesti, odmah na licu mjesta ili u roku koji mu odredi inspektor</a:t>
            </a:r>
          </a:p>
          <a:p>
            <a:pPr marL="0" indent="-360000" algn="just">
              <a:spcBef>
                <a:spcPts val="0"/>
              </a:spcBef>
              <a:buFontTx/>
              <a:buChar char="-"/>
              <a:defRPr/>
            </a:pPr>
            <a:endParaRPr lang="sr-Latn-BA" sz="2300" dirty="0">
              <a:latin typeface="Arial" panose="020B0604020202020204" pitchFamily="34" charset="0"/>
              <a:cs typeface="Arial" panose="020B0604020202020204" pitchFamily="34" charset="0"/>
            </a:endParaRPr>
          </a:p>
          <a:p>
            <a:pPr algn="just">
              <a:buNone/>
            </a:pPr>
            <a:endParaRPr lang="sr-Latn-BA" sz="2300" dirty="0">
              <a:solidFill>
                <a:schemeClr val="accent1"/>
              </a:solidFill>
              <a:latin typeface="Arial" panose="020B0604020202020204" pitchFamily="34" charset="0"/>
              <a:cs typeface="Arial" panose="020B060402020202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500" y="428604"/>
            <a:ext cx="8324924" cy="5972196"/>
          </a:xfrm>
        </p:spPr>
        <p:txBody>
          <a:bodyPr/>
          <a:lstStyle/>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je dužan omogućiti inspektoru:  pregled svih poslovnih prostorija, procesa proizvodnje, roba, proizvoda i sredstava rada, utvrđivanje identiteta zatečenih lica, uzimanje uzoraka proizvoda, </a:t>
            </a: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na zahtjev inspektora dužan je odrediti ovlašteno lice koje će biti prisutno za vrijeme inspekcijskog nadzora i koje će predočiti inspektoru traženu dokumentaciju,</a:t>
            </a: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(odgovorno lice i svako drugo lice) dužni su se odazvati pozivu inspektora i dostaviti traženu dokumentaciju,</a:t>
            </a: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dužan je odmah obavijestiti kantonalnu upravu za inspekcije o smrtnom slučaju, težoj povredi na radu,  nesreći koja je zadesila dva ili više radnika, profesionalnom oboljenju kao i svakoj pojavi koja bi mogla ugroziti život i zdravlje radnika.</a:t>
            </a: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obavezan je da se educira o svim pitanjima iz svoje djelatnosti, a posebno o propisima iz svoje djelatnosti,</a:t>
            </a:r>
          </a:p>
          <a:p>
            <a:pPr marL="0" algn="just">
              <a:spcBef>
                <a:spcPts val="0"/>
              </a:spcBef>
              <a:buFont typeface="Arial" charset="0"/>
              <a:buNone/>
              <a:defRPr/>
            </a:pPr>
            <a:r>
              <a:rPr lang="sr-Latn-BA" dirty="0"/>
              <a:t>  </a:t>
            </a:r>
          </a:p>
          <a:p>
            <a:pPr>
              <a:buNone/>
            </a:pPr>
            <a:endParaRPr lang="sr-Latn-BA"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7620000" cy="6168748"/>
          </a:xfrm>
        </p:spPr>
        <p:txBody>
          <a:bodyPr/>
          <a:lstStyle/>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ima pravo na pisanu obavijest o rezultatima uzorkovanja i tražiti ponavljanje ispitivanja proizvoda,</a:t>
            </a: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mora postupiti po zabrani inspektora i otkloniti nedostatke utvrđene u toku inspekcijskog nadzora, </a:t>
            </a: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ima pravo da se izjasni o svim činjenicama i dokazima koji su izneseni u toku inspekcijskog nadzora,</a:t>
            </a: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ima pravo na stručnu pomoć od strane inspektora, a koja se odnosi na upućivanje na propise iz oblasti inspekcijskog nadzora</a:t>
            </a: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ima pravo da podnosi redovna i vanredna pravna sredstva (žalbe, zahtjevi i sl.) na akte koje mu dostavi inspektor i pokretati upravni spor protiv odluka drugostepenog organa po žalbi</a:t>
            </a:r>
          </a:p>
          <a:p>
            <a:pPr>
              <a:buNone/>
            </a:pPr>
            <a:endParaRPr lang="sr-Latn-B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7992888" cy="6140152"/>
          </a:xfrm>
        </p:spPr>
        <p:txBody>
          <a:bodyPr/>
          <a:lstStyle/>
          <a:p>
            <a:pPr marL="571500" indent="-457200" algn="just">
              <a:spcAft>
                <a:spcPts val="1200"/>
              </a:spcAft>
              <a:buFont typeface="+mj-lt"/>
              <a:buAutoNum type="arabicPeriod" startAt="3"/>
            </a:pPr>
            <a:r>
              <a:rPr lang="sr-Latn-BA" sz="2800" b="1" dirty="0">
                <a:solidFill>
                  <a:schemeClr val="accent1">
                    <a:lumMod val="75000"/>
                  </a:schemeClr>
                </a:solidFill>
                <a:latin typeface="Arial" panose="020B0604020202020204" pitchFamily="34" charset="0"/>
                <a:cs typeface="Arial" panose="020B0604020202020204" pitchFamily="34" charset="0"/>
              </a:rPr>
              <a:t>Posljedice mjera izrečenih po utvrđenom činjeničnom stanju</a:t>
            </a:r>
          </a:p>
          <a:p>
            <a:pPr algn="just">
              <a:spcBef>
                <a:spcPts val="600"/>
              </a:spcBef>
              <a:spcAft>
                <a:spcPts val="600"/>
              </a:spcAft>
            </a:pPr>
            <a:r>
              <a:rPr lang="sr-Latn-BA" dirty="0">
                <a:latin typeface="Arial" panose="020B0604020202020204" pitchFamily="34" charset="0"/>
                <a:cs typeface="Arial" panose="020B0604020202020204" pitchFamily="34" charset="0"/>
              </a:rPr>
              <a:t>Inspektori poduzimaju (izriču) sljedeće mjere:</a:t>
            </a:r>
          </a:p>
          <a:p>
            <a:pPr lvl="1" algn="just">
              <a:spcBef>
                <a:spcPts val="600"/>
              </a:spcBef>
              <a:spcAft>
                <a:spcPts val="600"/>
              </a:spcAft>
              <a:buFontTx/>
              <a:buChar char="-"/>
            </a:pPr>
            <a:r>
              <a:rPr lang="sr-Latn-BA" sz="2200" b="1" dirty="0">
                <a:latin typeface="Arial" panose="020B0604020202020204" pitchFamily="34" charset="0"/>
                <a:cs typeface="Arial" panose="020B0604020202020204" pitchFamily="34" charset="0"/>
              </a:rPr>
              <a:t>Preventivne </a:t>
            </a:r>
            <a:r>
              <a:rPr lang="sr-Latn-BA" sz="2200" dirty="0">
                <a:latin typeface="Arial" panose="020B0604020202020204" pitchFamily="34" charset="0"/>
                <a:cs typeface="Arial" panose="020B0604020202020204" pitchFamily="34" charset="0"/>
              </a:rPr>
              <a:t>(upozorenja, preventivno rješenje)</a:t>
            </a:r>
          </a:p>
          <a:p>
            <a:pPr lvl="1" algn="just">
              <a:spcBef>
                <a:spcPts val="600"/>
              </a:spcBef>
              <a:spcAft>
                <a:spcPts val="600"/>
              </a:spcAft>
              <a:buFontTx/>
              <a:buChar char="-"/>
            </a:pPr>
            <a:r>
              <a:rPr lang="sr-Latn-BA" sz="2200" b="1" dirty="0">
                <a:latin typeface="Arial" panose="020B0604020202020204" pitchFamily="34" charset="0"/>
                <a:cs typeface="Arial" panose="020B0604020202020204" pitchFamily="34" charset="0"/>
              </a:rPr>
              <a:t>Korektivne </a:t>
            </a:r>
            <a:r>
              <a:rPr lang="sr-Latn-BA" sz="2200" dirty="0">
                <a:latin typeface="Arial" panose="020B0604020202020204" pitchFamily="34" charset="0"/>
                <a:cs typeface="Arial" panose="020B0604020202020204" pitchFamily="34" charset="0"/>
              </a:rPr>
              <a:t>(rješenje: zabranjuje se, naređuje se)</a:t>
            </a:r>
          </a:p>
          <a:p>
            <a:pPr lvl="1" algn="just">
              <a:spcBef>
                <a:spcPts val="600"/>
              </a:spcBef>
              <a:spcAft>
                <a:spcPts val="600"/>
              </a:spcAft>
              <a:buFontTx/>
              <a:buChar char="-"/>
            </a:pPr>
            <a:r>
              <a:rPr lang="sr-Latn-BA" sz="2200" b="1" dirty="0">
                <a:latin typeface="Arial" panose="020B0604020202020204" pitchFamily="34" charset="0"/>
                <a:cs typeface="Arial" panose="020B0604020202020204" pitchFamily="34" charset="0"/>
              </a:rPr>
              <a:t>Represivne </a:t>
            </a:r>
            <a:r>
              <a:rPr lang="sr-Latn-BA" sz="2200" dirty="0">
                <a:latin typeface="Arial" panose="020B0604020202020204" pitchFamily="34" charset="0"/>
                <a:cs typeface="Arial" panose="020B0604020202020204" pitchFamily="34" charset="0"/>
              </a:rPr>
              <a:t>(prekršajni nalozi)</a:t>
            </a:r>
          </a:p>
          <a:p>
            <a:pPr algn="just">
              <a:spcBef>
                <a:spcPts val="600"/>
              </a:spcBef>
              <a:spcAft>
                <a:spcPts val="600"/>
              </a:spcAft>
              <a:defRPr/>
            </a:pPr>
            <a:r>
              <a:rPr lang="sr-Latn-BA" dirty="0">
                <a:latin typeface="Arial" panose="020B0604020202020204" pitchFamily="34" charset="0"/>
                <a:cs typeface="Arial" panose="020B0604020202020204" pitchFamily="34" charset="0"/>
              </a:rPr>
              <a:t>Subjekt nadzora je dužan izvršiti naloženu upravnu mjeru u roku i na način kako je određeno rješenjem (čl. 192. st. 1. tačka  h) i čl. 170. Zakona o inspekcijama TK-a).</a:t>
            </a:r>
            <a:endParaRPr lang="sr-Latn-BA" dirty="0">
              <a:solidFill>
                <a:srgbClr val="00B050"/>
              </a:solidFill>
              <a:latin typeface="Arial" panose="020B0604020202020204" pitchFamily="34" charset="0"/>
              <a:cs typeface="Arial" panose="020B0604020202020204" pitchFamily="34" charset="0"/>
            </a:endParaRPr>
          </a:p>
          <a:p>
            <a:pPr algn="just">
              <a:spcBef>
                <a:spcPts val="600"/>
              </a:spcBef>
              <a:spcAft>
                <a:spcPts val="600"/>
              </a:spcAft>
              <a:defRPr/>
            </a:pPr>
            <a:r>
              <a:rPr lang="sr-Latn-BA" dirty="0">
                <a:latin typeface="Arial" panose="020B0604020202020204" pitchFamily="34" charset="0"/>
                <a:cs typeface="Arial" panose="020B0604020202020204" pitchFamily="34" charset="0"/>
              </a:rPr>
              <a:t>Izricanjem mjera nastaje obaveza subjekta nadzora da postupi po nalogu inspektora u cilju </a:t>
            </a:r>
            <a:r>
              <a:rPr lang="vi-VN" dirty="0">
                <a:latin typeface="Arial" panose="020B0604020202020204" pitchFamily="34" charset="0"/>
                <a:cs typeface="Arial" panose="020B0604020202020204" pitchFamily="34" charset="0"/>
              </a:rPr>
              <a:t>sprječavanj</a:t>
            </a:r>
            <a:r>
              <a:rPr lang="sr-Latn-BA" dirty="0">
                <a:latin typeface="Arial" panose="020B0604020202020204" pitchFamily="34" charset="0"/>
                <a:cs typeface="Arial" panose="020B0604020202020204" pitchFamily="34" charset="0"/>
              </a:rPr>
              <a:t>a</a:t>
            </a:r>
            <a:r>
              <a:rPr lang="vi-VN" dirty="0">
                <a:latin typeface="Arial" panose="020B0604020202020204" pitchFamily="34" charset="0"/>
                <a:cs typeface="Arial" panose="020B0604020202020204" pitchFamily="34" charset="0"/>
              </a:rPr>
              <a:t> štetnih posljedica zbog nedostatka i nepravilnosti u provođenju zakona i drugih propisa čije </a:t>
            </a:r>
            <a:r>
              <a:rPr lang="sr-Latn-BA" dirty="0">
                <a:latin typeface="Arial" panose="020B0604020202020204" pitchFamily="34" charset="0"/>
                <a:cs typeface="Arial" panose="020B0604020202020204" pitchFamily="34" charset="0"/>
              </a:rPr>
              <a:t>se </a:t>
            </a:r>
            <a:r>
              <a:rPr lang="vi-VN" dirty="0">
                <a:latin typeface="Arial" panose="020B0604020202020204" pitchFamily="34" charset="0"/>
                <a:cs typeface="Arial" panose="020B0604020202020204" pitchFamily="34" charset="0"/>
              </a:rPr>
              <a:t>izvršenje nadzire</a:t>
            </a:r>
            <a:r>
              <a:rPr lang="sr-Latn-BA" dirty="0">
                <a:latin typeface="Arial" panose="020B0604020202020204" pitchFamily="34" charset="0"/>
                <a:cs typeface="Arial" panose="020B0604020202020204" pitchFamily="34" charset="0"/>
              </a:rPr>
              <a:t>. </a:t>
            </a:r>
          </a:p>
          <a:p>
            <a:pPr>
              <a:buNone/>
            </a:pPr>
            <a:endParaRPr lang="sr-Latn-B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7620000" cy="6043634"/>
          </a:xfrm>
        </p:spPr>
        <p:txBody>
          <a:bodyPr/>
          <a:lstStyle/>
          <a:p>
            <a:pPr marL="571500" indent="-457200" algn="just">
              <a:spcAft>
                <a:spcPts val="1200"/>
              </a:spcAft>
              <a:buFont typeface="+mj-lt"/>
              <a:buAutoNum type="arabicPeriod" startAt="8"/>
              <a:defRPr/>
            </a:pPr>
            <a:r>
              <a:rPr lang="hr-HR" sz="2600" b="1" dirty="0">
                <a:solidFill>
                  <a:schemeClr val="accent1">
                    <a:lumMod val="75000"/>
                  </a:schemeClr>
                </a:solidFill>
                <a:latin typeface="Arial" panose="020B0604020202020204" pitchFamily="34" charset="0"/>
                <a:cs typeface="Arial" panose="020B0604020202020204" pitchFamily="34" charset="0"/>
              </a:rPr>
              <a:t>Uslovi za angažman radnika po osnovu ugovora o  privremenim i povremenim poslovima čl. 166. i 167. ZOR</a:t>
            </a:r>
          </a:p>
          <a:p>
            <a:pPr marL="698500" indent="-342900" algn="just">
              <a:buFont typeface="Wingdings" panose="05000000000000000000" pitchFamily="2" charset="2"/>
              <a:buChar char="ü"/>
              <a:defRPr/>
            </a:pPr>
            <a:r>
              <a:rPr lang="hr-HR" dirty="0">
                <a:latin typeface="Arial" panose="020B0604020202020204" pitchFamily="34" charset="0"/>
                <a:cs typeface="Arial" panose="020B0604020202020204" pitchFamily="34" charset="0"/>
              </a:rPr>
              <a:t>Da nisu poslovi iz osnovne djelatnosti </a:t>
            </a:r>
          </a:p>
          <a:p>
            <a:pPr marL="698500" indent="-342900" algn="just">
              <a:buFont typeface="Wingdings" panose="05000000000000000000" pitchFamily="2" charset="2"/>
              <a:buChar char="ü"/>
              <a:defRPr/>
            </a:pPr>
            <a:r>
              <a:rPr lang="hr-HR" dirty="0">
                <a:latin typeface="Arial" panose="020B0604020202020204" pitchFamily="34" charset="0"/>
                <a:cs typeface="Arial" panose="020B0604020202020204" pitchFamily="34" charset="0"/>
              </a:rPr>
              <a:t>Da ne traju duže od 60 dana u toku kalendarske godine</a:t>
            </a:r>
          </a:p>
          <a:p>
            <a:pPr marL="698500" indent="-342900" algn="just">
              <a:buFont typeface="Wingdings" panose="05000000000000000000" pitchFamily="2" charset="2"/>
              <a:buChar char="ü"/>
              <a:defRPr/>
            </a:pPr>
            <a:r>
              <a:rPr lang="hr-HR" dirty="0">
                <a:latin typeface="Arial" panose="020B0604020202020204" pitchFamily="34" charset="0"/>
                <a:cs typeface="Arial" panose="020B0604020202020204" pitchFamily="34" charset="0"/>
              </a:rPr>
              <a:t>Da su propisani kolektivnim ugovorom ili pravilnikom o radu</a:t>
            </a:r>
          </a:p>
          <a:p>
            <a:pPr algn="just">
              <a:spcBef>
                <a:spcPts val="600"/>
              </a:spcBef>
              <a:spcAft>
                <a:spcPts val="600"/>
              </a:spcAft>
              <a:defRPr/>
            </a:pPr>
            <a:r>
              <a:rPr lang="hr-HR" dirty="0">
                <a:latin typeface="Arial" panose="020B0604020202020204" pitchFamily="34" charset="0"/>
                <a:cs typeface="Arial" panose="020B0604020202020204" pitchFamily="34" charset="0"/>
              </a:rPr>
              <a:t>Zaključivanjem ove vrste ugovora ne zasniva se radni odnos, a lica radno angažovano po ovom osnovu imaju status nezaposlene osobe. </a:t>
            </a:r>
          </a:p>
          <a:p>
            <a:pPr algn="just">
              <a:spcBef>
                <a:spcPts val="600"/>
              </a:spcBef>
              <a:spcAft>
                <a:spcPts val="600"/>
              </a:spcAft>
              <a:defRPr/>
            </a:pPr>
            <a:r>
              <a:rPr lang="hr-HR" dirty="0">
                <a:latin typeface="Arial" panose="020B0604020202020204" pitchFamily="34" charset="0"/>
                <a:cs typeface="Arial" panose="020B0604020202020204" pitchFamily="34" charset="0"/>
              </a:rPr>
              <a:t>U slučaju zaključivanja ovog ugovora sa penzionerom podnošenjem prijavnog JS3120 obrasca može se penzioneru privremeno obustavit isplata penzije/mirovine ( čl. 116. Zakona o PIO/MIO).</a:t>
            </a:r>
            <a:endParaRPr lang="sr-Latn-BA" dirty="0">
              <a:latin typeface="Arial" panose="020B0604020202020204" pitchFamily="34" charset="0"/>
              <a:cs typeface="Arial" panose="020B0604020202020204" pitchFamily="34" charset="0"/>
            </a:endParaRPr>
          </a:p>
          <a:p>
            <a:pPr marL="541338" indent="-185738" algn="just">
              <a:buNone/>
              <a:defRPr/>
            </a:pPr>
            <a:endParaRPr lang="sr-Latn-B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357982"/>
          </a:xfrm>
        </p:spPr>
        <p:txBody>
          <a:bodyPr/>
          <a:lstStyle/>
          <a:p>
            <a:pPr marL="571500" indent="-457200" algn="just">
              <a:spcBef>
                <a:spcPts val="600"/>
              </a:spcBef>
              <a:spcAft>
                <a:spcPts val="600"/>
              </a:spcAft>
              <a:buClrTx/>
              <a:buFont typeface="Arial" charset="0"/>
              <a:buNone/>
              <a:defRPr/>
            </a:pPr>
            <a:r>
              <a:rPr lang="sr-Latn-BA" sz="2400" b="1" dirty="0" smtClean="0">
                <a:solidFill>
                  <a:srgbClr val="C00000"/>
                </a:solidFill>
                <a:latin typeface="Arial" charset="0"/>
                <a:cs typeface="Arial" charset="0"/>
              </a:rPr>
              <a:t>Korisne napomene</a:t>
            </a:r>
            <a:r>
              <a:rPr lang="sr-Latn-BA" sz="2400" b="1" dirty="0" smtClean="0">
                <a:solidFill>
                  <a:srgbClr val="C00000"/>
                </a:solidFill>
                <a:latin typeface="Arial" charset="0"/>
                <a:cs typeface="Arial" charset="0"/>
              </a:rPr>
              <a:t>:</a:t>
            </a:r>
          </a:p>
          <a:p>
            <a:pPr marL="571500" indent="-457200" algn="just">
              <a:spcBef>
                <a:spcPts val="600"/>
              </a:spcBef>
              <a:spcAft>
                <a:spcPts val="600"/>
              </a:spcAft>
              <a:buClrTx/>
              <a:buFont typeface="Arial" charset="0"/>
              <a:buNone/>
              <a:defRPr/>
            </a:pPr>
            <a:r>
              <a:rPr lang="sr-Latn-BA" dirty="0" smtClean="0">
                <a:latin typeface="Arial" charset="0"/>
                <a:cs typeface="Arial" charset="0"/>
              </a:rPr>
              <a:t>I. Otkaz ugovora o radu i prestanag radnog odnosa zbog isteka vremena na koji je zaključen - nije isto</a:t>
            </a:r>
          </a:p>
          <a:p>
            <a:pPr marL="571500" indent="-457200" algn="just">
              <a:spcBef>
                <a:spcPts val="600"/>
              </a:spcBef>
              <a:spcAft>
                <a:spcPts val="600"/>
              </a:spcAft>
              <a:buClrTx/>
              <a:buFont typeface="Arial" charset="0"/>
              <a:buNone/>
              <a:defRPr/>
            </a:pPr>
            <a:r>
              <a:rPr lang="sr-Latn-BA" dirty="0" smtClean="0">
                <a:latin typeface="Arial" charset="0"/>
                <a:cs typeface="Arial" charset="0"/>
              </a:rPr>
              <a:t>II. Radna </a:t>
            </a:r>
            <a:r>
              <a:rPr lang="sr-Latn-BA" dirty="0" smtClean="0">
                <a:latin typeface="Arial" charset="0"/>
                <a:cs typeface="Arial" charset="0"/>
              </a:rPr>
              <a:t>i kalendarska sedmica </a:t>
            </a:r>
            <a:r>
              <a:rPr lang="sr-Latn-BA" dirty="0" smtClean="0">
                <a:latin typeface="Arial" charset="0"/>
                <a:cs typeface="Arial" charset="0"/>
              </a:rPr>
              <a:t>nisu isto</a:t>
            </a:r>
            <a:r>
              <a:rPr lang="sr-Latn-BA" dirty="0" smtClean="0">
                <a:latin typeface="Arial" charset="0"/>
                <a:cs typeface="Arial" charset="0"/>
              </a:rPr>
              <a:t>. Mogu se poklapati a i ne </a:t>
            </a:r>
            <a:r>
              <a:rPr lang="sr-Latn-BA" dirty="0" smtClean="0">
                <a:latin typeface="Arial" charset="0"/>
                <a:cs typeface="Arial" charset="0"/>
              </a:rPr>
              <a:t>moraju</a:t>
            </a:r>
          </a:p>
          <a:p>
            <a:pPr marL="571500" indent="-457200" algn="just">
              <a:spcBef>
                <a:spcPts val="600"/>
              </a:spcBef>
              <a:spcAft>
                <a:spcPts val="600"/>
              </a:spcAft>
              <a:buClrTx/>
              <a:buFont typeface="Arial" charset="0"/>
              <a:buNone/>
              <a:defRPr/>
            </a:pPr>
            <a:r>
              <a:rPr lang="sr-Latn-BA" dirty="0" smtClean="0">
                <a:latin typeface="Arial" charset="0"/>
                <a:cs typeface="Arial" charset="0"/>
              </a:rPr>
              <a:t>III. Oglašavanje i uručenje ili dostava -  nisu isto</a:t>
            </a:r>
          </a:p>
          <a:p>
            <a:pPr marL="571500" indent="-457200" algn="just">
              <a:spcBef>
                <a:spcPts val="600"/>
              </a:spcBef>
              <a:spcAft>
                <a:spcPts val="600"/>
              </a:spcAft>
              <a:buClrTx/>
              <a:buFont typeface="Arial" charset="0"/>
              <a:buNone/>
              <a:defRPr/>
            </a:pPr>
            <a:r>
              <a:rPr lang="sr-Latn-BA" dirty="0" smtClean="0">
                <a:latin typeface="Arial" charset="0"/>
                <a:cs typeface="Arial" charset="0"/>
              </a:rPr>
              <a:t>IV</a:t>
            </a:r>
            <a:r>
              <a:rPr lang="sr-Latn-BA" dirty="0" smtClean="0">
                <a:latin typeface="Arial" charset="0"/>
                <a:cs typeface="Arial" charset="0"/>
              </a:rPr>
              <a:t>. Poslodavac ne može radniku obustaviti isplatu plaće, dio plaće ili naknadu plaće bez izvršne sudske odluke ili pisane saglasnosti radnika( čl. 82. i 83. Zakona o radu)</a:t>
            </a:r>
          </a:p>
          <a:p>
            <a:pPr marL="571500" indent="-457200" algn="just">
              <a:spcBef>
                <a:spcPts val="600"/>
              </a:spcBef>
              <a:spcAft>
                <a:spcPts val="600"/>
              </a:spcAft>
              <a:buClrTx/>
              <a:buFont typeface="Arial" charset="0"/>
              <a:buNone/>
              <a:defRPr/>
            </a:pPr>
            <a:r>
              <a:rPr lang="sr-Latn-BA" dirty="0" smtClean="0">
                <a:latin typeface="Arial" charset="0"/>
                <a:cs typeface="Arial" charset="0"/>
              </a:rPr>
              <a:t>V. Uručenje radniku pismena: Sve što se uručuje radniku (platna lista, rješenje, prijava osiguranja JS3100, poziv, odluka o preraspodjeli, odluka o prestanku radnog odnosa, ugovor o radu, otkaz itd.) </a:t>
            </a:r>
            <a:r>
              <a:rPr lang="sr-Latn-BA" b="1" dirty="0" smtClean="0">
                <a:solidFill>
                  <a:srgbClr val="C00000"/>
                </a:solidFill>
                <a:latin typeface="Arial" charset="0"/>
                <a:cs typeface="Arial" charset="0"/>
              </a:rPr>
              <a:t>poslodavac mora imati pisani dokaz sa potpisom radnika i  datumom uručenja</a:t>
            </a:r>
            <a:r>
              <a:rPr lang="sr-Latn-BA" dirty="0" smtClean="0">
                <a:latin typeface="Arial" charset="0"/>
                <a:cs typeface="Arial" charset="0"/>
              </a:rPr>
              <a:t>.</a:t>
            </a:r>
          </a:p>
          <a:p>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4</a:t>
            </a:fld>
            <a:endParaRPr lang="en-US" altLang="sr-Latn-R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7620000" cy="6043634"/>
          </a:xfrm>
        </p:spPr>
        <p:txBody>
          <a:bodyPr/>
          <a:lstStyle/>
          <a:p>
            <a:pPr marL="0" algn="just">
              <a:spcBef>
                <a:spcPts val="1200"/>
              </a:spcBef>
              <a:spcAft>
                <a:spcPts val="1200"/>
              </a:spcAft>
              <a:buNone/>
            </a:pPr>
            <a:r>
              <a:rPr lang="sr-Latn-BA" sz="2800" b="1" dirty="0">
                <a:solidFill>
                  <a:srgbClr val="FF0000"/>
                </a:solidFill>
                <a:latin typeface="Arial" panose="020B0604020202020204" pitchFamily="34" charset="0"/>
                <a:cs typeface="Arial" panose="020B0604020202020204" pitchFamily="34" charset="0"/>
              </a:rPr>
              <a:t>10. Aneks ugovora o radu</a:t>
            </a:r>
          </a:p>
          <a:p>
            <a:pPr algn="just">
              <a:spcBef>
                <a:spcPts val="1200"/>
              </a:spcBef>
              <a:spcAft>
                <a:spcPts val="1200"/>
              </a:spcAft>
            </a:pPr>
            <a:r>
              <a:rPr lang="sr-Latn-BA" sz="2400" dirty="0">
                <a:latin typeface="Arial" panose="020B0604020202020204" pitchFamily="34" charset="0"/>
                <a:cs typeface="Arial" panose="020B0604020202020204" pitchFamily="34" charset="0"/>
              </a:rPr>
              <a:t>Ugovor o radu na određeno vrijeme se ne produžava </a:t>
            </a:r>
            <a:r>
              <a:rPr lang="sr-Latn-BA" sz="2400" b="1" dirty="0">
                <a:latin typeface="Arial" panose="020B0604020202020204" pitchFamily="34" charset="0"/>
                <a:cs typeface="Arial" panose="020B0604020202020204" pitchFamily="34" charset="0"/>
              </a:rPr>
              <a:t>(Zakon o radu ne poznaje institut “aneks”, odnosno ne dozvoljava zaključivanje aneksa ugovora o radu).</a:t>
            </a:r>
          </a:p>
          <a:p>
            <a:pPr algn="just">
              <a:spcBef>
                <a:spcPts val="1200"/>
              </a:spcBef>
              <a:spcAft>
                <a:spcPts val="1200"/>
              </a:spcAft>
            </a:pPr>
            <a:r>
              <a:rPr lang="sr-Latn-BA" sz="2400" dirty="0">
                <a:latin typeface="Arial" panose="020B0604020202020204" pitchFamily="34" charset="0"/>
                <a:cs typeface="Arial" panose="020B0604020202020204" pitchFamily="34" charset="0"/>
              </a:rPr>
              <a:t>Po isteku ugovora o radu na određeno vrijeme poslodavac sa radnikom svaki put zaključuje novi ugovor o radu u pisanoj formi.</a:t>
            </a:r>
          </a:p>
          <a:p>
            <a:pPr marL="0">
              <a:spcBef>
                <a:spcPts val="0"/>
              </a:spcBef>
              <a:buNone/>
            </a:pPr>
            <a:endParaRPr lang="sr-Latn-BA" sz="2400" dirty="0">
              <a:solidFill>
                <a:schemeClr val="accen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429420"/>
          </a:xfrm>
        </p:spPr>
        <p:txBody>
          <a:bodyPr/>
          <a:lstStyle/>
          <a:p>
            <a:pPr marL="0" indent="-457200" algn="just">
              <a:spcBef>
                <a:spcPts val="0"/>
              </a:spcBef>
              <a:spcAft>
                <a:spcPts val="1200"/>
              </a:spcAft>
              <a:buFont typeface="+mj-lt"/>
              <a:buAutoNum type="arabicPeriod" startAt="2"/>
              <a:defRPr/>
            </a:pPr>
            <a:r>
              <a:rPr lang="bs-Latn-BA" altLang="sr-Latn-RS" sz="2400" b="1" dirty="0" smtClean="0">
                <a:solidFill>
                  <a:schemeClr val="accent1">
                    <a:lumMod val="75000"/>
                  </a:schemeClr>
                </a:solidFill>
                <a:latin typeface="Arial" panose="020B0604020202020204" pitchFamily="34" charset="0"/>
                <a:cs typeface="Arial" panose="020B0604020202020204" pitchFamily="34" charset="0"/>
              </a:rPr>
              <a:t>Inspekcijski zapisnik, član 137. do 142. Zakona o inspekcijama TK:</a:t>
            </a:r>
          </a:p>
          <a:p>
            <a:pPr marL="0" algn="just">
              <a:spcBef>
                <a:spcPts val="0"/>
              </a:spcBef>
              <a:spcAft>
                <a:spcPts val="600"/>
              </a:spcAft>
              <a:defRPr/>
            </a:pPr>
            <a:r>
              <a:rPr lang="bs-Latn-BA" altLang="sr-Latn-RS" dirty="0" smtClean="0">
                <a:latin typeface="Arial" panose="020B0604020202020204" pitchFamily="34" charset="0"/>
                <a:cs typeface="Arial" panose="020B0604020202020204" pitchFamily="34" charset="0"/>
              </a:rPr>
              <a:t>O svakom inspekcijskom pregledu inspektor je dužan sačiniti zapisnik i u njemu navesti tačno činjenično stanje,</a:t>
            </a:r>
          </a:p>
          <a:p>
            <a:pPr marL="0" algn="just">
              <a:spcBef>
                <a:spcPts val="0"/>
              </a:spcBef>
              <a:spcAft>
                <a:spcPts val="600"/>
              </a:spcAft>
              <a:defRPr/>
            </a:pPr>
            <a:r>
              <a:rPr lang="bs-Latn-BA" altLang="sr-Latn-RS" dirty="0" smtClean="0">
                <a:latin typeface="Arial" panose="020B0604020202020204" pitchFamily="34" charset="0"/>
                <a:cs typeface="Arial" panose="020B0604020202020204" pitchFamily="34" charset="0"/>
              </a:rPr>
              <a:t>Zapisnik se sastavlja na licu mjesta i u toku inspekcijskog nadzora u najmanje dva identična primjerka,</a:t>
            </a:r>
          </a:p>
          <a:p>
            <a:pPr marL="0" algn="just">
              <a:spcBef>
                <a:spcPts val="0"/>
              </a:spcBef>
              <a:spcAft>
                <a:spcPts val="600"/>
              </a:spcAft>
              <a:defRPr/>
            </a:pPr>
            <a:r>
              <a:rPr lang="bs-Latn-BA" altLang="sr-Latn-RS" dirty="0" smtClean="0">
                <a:latin typeface="Arial" panose="020B0604020202020204" pitchFamily="34" charset="0"/>
                <a:cs typeface="Arial" panose="020B0604020202020204" pitchFamily="34" charset="0"/>
              </a:rPr>
              <a:t>jedan primjerak zapisnika predaje se subjektu nadzora odmah poslije sastavljanja,</a:t>
            </a:r>
          </a:p>
          <a:p>
            <a:pPr marL="0" algn="just">
              <a:spcBef>
                <a:spcPts val="0"/>
              </a:spcBef>
              <a:spcAft>
                <a:spcPts val="600"/>
              </a:spcAft>
              <a:defRPr/>
            </a:pPr>
            <a:r>
              <a:rPr lang="bs-Latn-BA" altLang="sr-Latn-RS" dirty="0" smtClean="0">
                <a:latin typeface="Arial" panose="020B0604020202020204" pitchFamily="34" charset="0"/>
                <a:cs typeface="Arial" panose="020B0604020202020204" pitchFamily="34" charset="0"/>
              </a:rPr>
              <a:t>Postupajući inspektor je dužan prisutnom odgovornom ili ovlaštenom licu pročitati sačinjeni zapisnik o inspekcijskom nadzoru ili ako nisu prisutni inspekcijskom nadzoru odgovornom licu dostavlja se jedan primjerak zapisnika sa pozivom da se izjasni o navodima iz zapisnika u ostavljenom </a:t>
            </a:r>
            <a:r>
              <a:rPr lang="bs-Latn-BA" altLang="sr-Latn-RS" dirty="0" smtClean="0">
                <a:latin typeface="Arial" panose="020B0604020202020204" pitchFamily="34" charset="0"/>
                <a:cs typeface="Arial" panose="020B0604020202020204" pitchFamily="34" charset="0"/>
              </a:rPr>
              <a:t>roku (tri dana).</a:t>
            </a:r>
            <a:endParaRPr lang="bs-Latn-BA" altLang="sr-Latn-RS" dirty="0" smtClean="0">
              <a:latin typeface="Arial" panose="020B0604020202020204" pitchFamily="34" charset="0"/>
              <a:cs typeface="Arial" panose="020B0604020202020204" pitchFamily="34" charset="0"/>
            </a:endParaRPr>
          </a:p>
          <a:p>
            <a:pPr marL="0" algn="just">
              <a:spcBef>
                <a:spcPts val="0"/>
              </a:spcBef>
              <a:spcAft>
                <a:spcPts val="600"/>
              </a:spcAft>
              <a:defRPr/>
            </a:pPr>
            <a:r>
              <a:rPr lang="bs-Latn-BA" altLang="sr-Latn-RS" b="1" dirty="0" smtClean="0">
                <a:solidFill>
                  <a:srgbClr val="FF0000"/>
                </a:solidFill>
                <a:latin typeface="Arial" panose="020B0604020202020204" pitchFamily="34" charset="0"/>
                <a:cs typeface="Arial" panose="020B0604020202020204" pitchFamily="34" charset="0"/>
              </a:rPr>
              <a:t>zapisnik o inspekcijskom nadzoru  ima dokaznu snagu javne isprave (čl. 140. Zakona o inspekcijama TK i čl. 77 ZUP FBiH).</a:t>
            </a:r>
          </a:p>
          <a:p>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5</a:t>
            </a:fld>
            <a:endParaRPr lang="en-US" altLang="sr-Latn-R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186510"/>
          </a:xfrm>
        </p:spPr>
        <p:txBody>
          <a:bodyPr/>
          <a:lstStyle/>
          <a:p>
            <a:pPr marL="0" algn="just">
              <a:spcBef>
                <a:spcPts val="600"/>
              </a:spcBef>
              <a:spcAft>
                <a:spcPts val="600"/>
              </a:spcAft>
              <a:buFont typeface="Arial" charset="0"/>
              <a:buNone/>
              <a:defRPr/>
            </a:pPr>
            <a:r>
              <a:rPr lang="sr-Latn-BA" b="1" dirty="0" smtClean="0">
                <a:latin typeface="Arial" panose="020B0604020202020204" pitchFamily="34" charset="0"/>
                <a:cs typeface="Arial" panose="020B0604020202020204" pitchFamily="34" charset="0"/>
              </a:rPr>
              <a:t>Dostava pismena subjektu nadzora </a:t>
            </a:r>
            <a:r>
              <a:rPr lang="sr-Latn-BA" i="1" dirty="0" smtClean="0">
                <a:latin typeface="Arial" panose="020B0604020202020204" pitchFamily="34" charset="0"/>
                <a:cs typeface="Arial" panose="020B0604020202020204" pitchFamily="34" charset="0"/>
              </a:rPr>
              <a:t>(poziv, zapisnik, zaključak, rješenje i drugi akti), </a:t>
            </a:r>
            <a:r>
              <a:rPr lang="sr-Latn-BA" dirty="0" smtClean="0">
                <a:latin typeface="Arial" panose="020B0604020202020204" pitchFamily="34" charset="0"/>
                <a:cs typeface="Arial" panose="020B0604020202020204" pitchFamily="34" charset="0"/>
              </a:rPr>
              <a:t>čl. 184. i 185. Zakona o inspekcijama TK:</a:t>
            </a:r>
          </a:p>
          <a:p>
            <a:pPr algn="just">
              <a:spcBef>
                <a:spcPts val="600"/>
              </a:spcBef>
              <a:spcAft>
                <a:spcPts val="600"/>
              </a:spcAft>
              <a:buFont typeface="Wingdings" panose="05000000000000000000" pitchFamily="2" charset="2"/>
              <a:buChar char="ü"/>
              <a:defRPr/>
            </a:pPr>
            <a:r>
              <a:rPr lang="sr-Latn-BA" dirty="0" smtClean="0">
                <a:latin typeface="Arial" panose="020B0604020202020204" pitchFamily="34" charset="0"/>
                <a:cs typeface="Arial" panose="020B0604020202020204" pitchFamily="34" charset="0"/>
              </a:rPr>
              <a:t>dostava se vrši shodno odredbama Zakona o upravnom postupku (“Sl. novine F BiH”, br. 2/98 i 48/ 99)</a:t>
            </a:r>
          </a:p>
          <a:p>
            <a:pPr marL="0" algn="just">
              <a:spcBef>
                <a:spcPts val="600"/>
              </a:spcBef>
              <a:spcAft>
                <a:spcPts val="600"/>
              </a:spcAft>
              <a:buFont typeface="Arial" charset="0"/>
              <a:buNone/>
              <a:defRPr/>
            </a:pPr>
            <a:r>
              <a:rPr lang="sr-Latn-BA" b="1" u="sng" dirty="0" smtClean="0">
                <a:solidFill>
                  <a:schemeClr val="accent1">
                    <a:lumMod val="50000"/>
                  </a:schemeClr>
                </a:solidFill>
                <a:latin typeface="Arial" panose="020B0604020202020204" pitchFamily="34" charset="0"/>
                <a:cs typeface="Arial" panose="020B0604020202020204" pitchFamily="34" charset="0"/>
              </a:rPr>
              <a:t>IZUZETAK:</a:t>
            </a:r>
            <a:r>
              <a:rPr lang="sr-Latn-BA" b="1" dirty="0" smtClean="0">
                <a:solidFill>
                  <a:schemeClr val="accent1">
                    <a:lumMod val="50000"/>
                  </a:schemeClr>
                </a:solidFill>
                <a:latin typeface="Arial" panose="020B0604020202020204" pitchFamily="34" charset="0"/>
                <a:cs typeface="Arial" panose="020B0604020202020204" pitchFamily="34" charset="0"/>
              </a:rPr>
              <a:t> </a:t>
            </a:r>
            <a:r>
              <a:rPr lang="sr-Latn-BA" dirty="0" smtClean="0">
                <a:latin typeface="Arial" panose="020B0604020202020204" pitchFamily="34" charset="0"/>
                <a:cs typeface="Arial" panose="020B0604020202020204" pitchFamily="34" charset="0"/>
              </a:rPr>
              <a:t>kada se dostava pismena vrši putem pošte, </a:t>
            </a:r>
            <a:r>
              <a:rPr lang="sr-Latn-BA" b="1" dirty="0" smtClean="0">
                <a:latin typeface="Arial" panose="020B0604020202020204" pitchFamily="34" charset="0"/>
                <a:cs typeface="Arial" panose="020B0604020202020204" pitchFamily="34" charset="0"/>
              </a:rPr>
              <a:t>smatraće se da je dostavljanje izvršeno </a:t>
            </a:r>
            <a:r>
              <a:rPr lang="sr-Latn-BA" dirty="0" smtClean="0">
                <a:latin typeface="Arial" panose="020B0604020202020204" pitchFamily="34" charset="0"/>
                <a:cs typeface="Arial" panose="020B0604020202020204" pitchFamily="34" charset="0"/>
              </a:rPr>
              <a:t>po isteku </a:t>
            </a:r>
            <a:r>
              <a:rPr lang="sr-Latn-BA" u="sng" dirty="0" smtClean="0">
                <a:latin typeface="Arial" panose="020B0604020202020204" pitchFamily="34" charset="0"/>
                <a:cs typeface="Arial" panose="020B0604020202020204" pitchFamily="34" charset="0"/>
              </a:rPr>
              <a:t>PET (5) radnih dana</a:t>
            </a:r>
            <a:r>
              <a:rPr lang="sr-Latn-BA" dirty="0" smtClean="0">
                <a:latin typeface="Arial" panose="020B0604020202020204" pitchFamily="34" charset="0"/>
                <a:cs typeface="Arial" panose="020B0604020202020204" pitchFamily="34" charset="0"/>
              </a:rPr>
              <a:t> od dana predaje pismena na poštu, ako je pismeno poslato na adresu sjedišta pravnog lica iz sudskog registra,odnosno adresu registra prebivališta ili boravišta za fizičko lice, na identičan način shodno Zakonu o prekršajima FBiH se dostavljaju i</a:t>
            </a:r>
            <a:r>
              <a:rPr lang="sr-Latn-BA" dirty="0" smtClean="0">
                <a:solidFill>
                  <a:schemeClr val="accent6">
                    <a:lumMod val="90000"/>
                    <a:lumOff val="10000"/>
                  </a:schemeClr>
                </a:solidFill>
                <a:latin typeface="Arial" panose="020B0604020202020204" pitchFamily="34" charset="0"/>
                <a:cs typeface="Arial" panose="020B0604020202020204" pitchFamily="34" charset="0"/>
              </a:rPr>
              <a:t> </a:t>
            </a:r>
            <a:r>
              <a:rPr lang="sr-Latn-BA" b="1" dirty="0" smtClean="0">
                <a:solidFill>
                  <a:schemeClr val="accent1">
                    <a:lumMod val="50000"/>
                  </a:schemeClr>
                </a:solidFill>
                <a:latin typeface="Arial" panose="020B0604020202020204" pitchFamily="34" charset="0"/>
                <a:cs typeface="Arial" panose="020B0604020202020204" pitchFamily="34" charset="0"/>
              </a:rPr>
              <a:t>prekršajni nalozi</a:t>
            </a:r>
            <a:r>
              <a:rPr lang="sr-Latn-BA" dirty="0" smtClean="0">
                <a:solidFill>
                  <a:schemeClr val="accent6">
                    <a:lumMod val="90000"/>
                    <a:lumOff val="10000"/>
                  </a:schemeClr>
                </a:solidFill>
                <a:latin typeface="Arial" panose="020B0604020202020204" pitchFamily="34" charset="0"/>
                <a:cs typeface="Arial" panose="020B0604020202020204" pitchFamily="34" charset="0"/>
              </a:rPr>
              <a:t>.</a:t>
            </a:r>
          </a:p>
          <a:p>
            <a:pPr marL="0" algn="just">
              <a:spcBef>
                <a:spcPts val="600"/>
              </a:spcBef>
              <a:spcAft>
                <a:spcPts val="600"/>
              </a:spcAft>
              <a:buFont typeface="Arial" charset="0"/>
              <a:buNone/>
              <a:defRPr/>
            </a:pPr>
            <a:r>
              <a:rPr lang="sr-Latn-BA" b="1" dirty="0" smtClean="0">
                <a:solidFill>
                  <a:schemeClr val="accent1">
                    <a:lumMod val="50000"/>
                  </a:schemeClr>
                </a:solidFill>
                <a:latin typeface="Arial" panose="020B0604020202020204" pitchFamily="34" charset="0"/>
                <a:cs typeface="Arial" panose="020B0604020202020204" pitchFamily="34" charset="0"/>
              </a:rPr>
              <a:t>UPOZORENJE: </a:t>
            </a:r>
            <a:r>
              <a:rPr lang="sr-Latn-BA" dirty="0" smtClean="0">
                <a:latin typeface="Arial" panose="020B0604020202020204" pitchFamily="34" charset="0"/>
                <a:cs typeface="Arial" panose="020B0604020202020204" pitchFamily="34" charset="0"/>
              </a:rPr>
              <a:t>obavezno preuzeti pismena koja inspektor dostavlja, jer ne preuzimanjem pismena, subjekt nadzora sam sebe sprečava da koristi određena prava uključujući  redovne i vanredne pravne lijekove.</a:t>
            </a:r>
          </a:p>
          <a:p>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6</a:t>
            </a:fld>
            <a:endParaRPr lang="en-US" altLang="sr-Latn-R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115072"/>
          </a:xfrm>
        </p:spPr>
        <p:txBody>
          <a:bodyPr/>
          <a:lstStyle/>
          <a:p>
            <a:pPr marL="571500" indent="-457200" algn="just">
              <a:spcAft>
                <a:spcPts val="1200"/>
              </a:spcAft>
              <a:buFont typeface="+mj-lt"/>
              <a:buAutoNum type="arabicPeriod" startAt="4"/>
              <a:defRPr/>
            </a:pPr>
            <a:r>
              <a:rPr lang="sr-Latn-BA" sz="2800" b="1" dirty="0" smtClean="0">
                <a:solidFill>
                  <a:schemeClr val="accent1">
                    <a:lumMod val="75000"/>
                  </a:schemeClr>
                </a:solidFill>
                <a:latin typeface="Arial" panose="020B0604020202020204" pitchFamily="34" charset="0"/>
                <a:cs typeface="Arial" panose="020B0604020202020204" pitchFamily="34" charset="0"/>
              </a:rPr>
              <a:t>Zahtjev za produženje roka za izvršenje inspekcijskog rješenja, član 170. Zakona o inspekcijama:</a:t>
            </a:r>
          </a:p>
          <a:p>
            <a:pPr algn="just">
              <a:spcBef>
                <a:spcPts val="600"/>
              </a:spcBef>
              <a:spcAft>
                <a:spcPts val="600"/>
              </a:spcAft>
              <a:defRPr/>
            </a:pPr>
            <a:r>
              <a:rPr lang="sr-Latn-BA" dirty="0" smtClean="0">
                <a:latin typeface="Arial" panose="020B0604020202020204" pitchFamily="34" charset="0"/>
                <a:cs typeface="Arial" panose="020B0604020202020204" pitchFamily="34" charset="0"/>
              </a:rPr>
              <a:t>U toku inspekcijskog nadzora, a prije donošenja rješenja o nalaganju upravnih mjera inspektor je dužan subjektu nadzora pružiti mogućnost da se izjasni o dokazima, činjenicama i okolnostima bitnim za inspekcijski nadzor</a:t>
            </a:r>
          </a:p>
          <a:p>
            <a:pPr algn="just">
              <a:spcBef>
                <a:spcPts val="600"/>
              </a:spcBef>
              <a:spcAft>
                <a:spcPts val="600"/>
              </a:spcAft>
              <a:defRPr/>
            </a:pPr>
            <a:r>
              <a:rPr lang="sr-Latn-BA" dirty="0" smtClean="0">
                <a:latin typeface="Arial" panose="020B0604020202020204" pitchFamily="34" charset="0"/>
                <a:cs typeface="Arial" panose="020B0604020202020204" pitchFamily="34" charset="0"/>
              </a:rPr>
              <a:t>Zahtjev se upućuje inspektoru koji je donio rješenje, ličnom dostavom ili putem preporučene pošte, prije isteka roka za izvršenje</a:t>
            </a:r>
          </a:p>
          <a:p>
            <a:pPr algn="just">
              <a:spcBef>
                <a:spcPts val="600"/>
              </a:spcBef>
              <a:spcAft>
                <a:spcPts val="600"/>
              </a:spcAft>
              <a:defRPr/>
            </a:pPr>
            <a:r>
              <a:rPr lang="sr-Latn-BA" dirty="0" smtClean="0">
                <a:latin typeface="Arial" panose="020B0604020202020204" pitchFamily="34" charset="0"/>
                <a:cs typeface="Arial" panose="020B0604020202020204" pitchFamily="34" charset="0"/>
              </a:rPr>
              <a:t>Zahtjev treba da sadrži: broj i datum rješenja inspektora kojim je naložena upravna mjera, razlog traženja produženja roka, činjenice da je započeo izvršenje upravne mjere i da će u produženom roku izvršiti upravnu </a:t>
            </a:r>
            <a:r>
              <a:rPr lang="sr-Latn-BA" dirty="0" smtClean="0">
                <a:latin typeface="Arial" panose="020B0604020202020204" pitchFamily="34" charset="0"/>
                <a:cs typeface="Arial" panose="020B0604020202020204" pitchFamily="34" charset="0"/>
              </a:rPr>
              <a:t>mjeru</a:t>
            </a:r>
            <a:endParaRPr lang="sr-Latn-BA"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7</a:t>
            </a:fld>
            <a:endParaRPr lang="en-US" altLang="sr-Latn-R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20000" cy="6115072"/>
          </a:xfrm>
        </p:spPr>
        <p:txBody>
          <a:bodyPr/>
          <a:lstStyle/>
          <a:p>
            <a:pPr algn="just">
              <a:spcBef>
                <a:spcPts val="600"/>
              </a:spcBef>
              <a:spcAft>
                <a:spcPts val="600"/>
              </a:spcAft>
              <a:defRPr/>
            </a:pPr>
            <a:r>
              <a:rPr lang="sr-Latn-BA" dirty="0" smtClean="0">
                <a:latin typeface="Arial" panose="020B0604020202020204" pitchFamily="34" charset="0"/>
                <a:cs typeface="Arial" panose="020B0604020202020204" pitchFamily="34" charset="0"/>
              </a:rPr>
              <a:t>Uz zahtjev treba priložiti dokaze koji potvrđuju navedene činjenice</a:t>
            </a:r>
          </a:p>
          <a:p>
            <a:pPr algn="just">
              <a:spcBef>
                <a:spcPts val="600"/>
              </a:spcBef>
              <a:spcAft>
                <a:spcPts val="600"/>
              </a:spcAft>
              <a:defRPr/>
            </a:pPr>
            <a:r>
              <a:rPr lang="sr-Latn-BA" dirty="0" smtClean="0">
                <a:latin typeface="Arial" panose="020B0604020202020204" pitchFamily="34" charset="0"/>
                <a:cs typeface="Arial" panose="020B0604020202020204" pitchFamily="34" charset="0"/>
              </a:rPr>
              <a:t>Zahtjev mora biti datiran i potpisan od strane odgovornog lica u subjektu nadzora i ovjeren pečatom firme</a:t>
            </a:r>
            <a:endParaRPr lang="sr-Latn-BA" dirty="0" smtClean="0"/>
          </a:p>
          <a:p>
            <a:pPr>
              <a:buNone/>
            </a:pPr>
            <a:endParaRPr lang="sr-Latn-BA"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8</a:t>
            </a:fld>
            <a:endParaRPr lang="en-US" altLang="sr-Latn-R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620000" cy="6357982"/>
          </a:xfrm>
        </p:spPr>
        <p:txBody>
          <a:bodyPr/>
          <a:lstStyle/>
          <a:p>
            <a:pPr marL="628650" indent="-514350">
              <a:buAutoNum type="arabicPeriod"/>
            </a:pPr>
            <a:r>
              <a:rPr lang="sr-Latn-BA" sz="2800" dirty="0" smtClean="0">
                <a:solidFill>
                  <a:schemeClr val="accent1"/>
                </a:solidFill>
              </a:rPr>
              <a:t>PRAVILNIK O RADU (čl. 118. ZOR)</a:t>
            </a:r>
          </a:p>
          <a:p>
            <a:pPr marL="0" indent="0">
              <a:spcBef>
                <a:spcPts val="0"/>
              </a:spcBef>
              <a:buFontTx/>
              <a:buChar char="-"/>
            </a:pPr>
            <a:r>
              <a:rPr lang="sr-Latn-BA" sz="2400" dirty="0" smtClean="0"/>
              <a:t>Zkon o radu F BiH (“Sl. novine FBiH”, br. 26/16) stupio na snagu dana 14.04.2016. godine</a:t>
            </a:r>
          </a:p>
          <a:p>
            <a:pPr marL="0" indent="0">
              <a:spcBef>
                <a:spcPts val="0"/>
              </a:spcBef>
              <a:buFontTx/>
              <a:buChar char="-"/>
            </a:pPr>
            <a:r>
              <a:rPr lang="sr-Latn-BA" sz="2400" dirty="0" smtClean="0"/>
              <a:t>Poslodavci  su dužni uskladiti Pravilnike o radu sa odredbama ovog Zakona o radu  u roku od šest mjeseci od dana stupanja na snagu (čl. 177. ZOR), odnosno bili su dužni uskladiti Pravilnike o radu najkasnije do </a:t>
            </a:r>
            <a:r>
              <a:rPr lang="sr-Latn-BA" sz="2400" dirty="0" smtClean="0">
                <a:solidFill>
                  <a:schemeClr val="accent1"/>
                </a:solidFill>
              </a:rPr>
              <a:t>14.10.2016. </a:t>
            </a:r>
            <a:r>
              <a:rPr lang="sr-Latn-BA" sz="2400" dirty="0" smtClean="0"/>
              <a:t>godine</a:t>
            </a:r>
          </a:p>
          <a:p>
            <a:pPr marL="0" indent="0">
              <a:spcBef>
                <a:spcPts val="0"/>
              </a:spcBef>
              <a:buFontTx/>
              <a:buChar char="-"/>
            </a:pPr>
            <a:r>
              <a:rPr lang="sr-Latn-BA" sz="2400" dirty="0" smtClean="0"/>
              <a:t>Poslodavci – JU OŠ su dužni uskladiti Pravilnike o radu sa odredbama Kolektivnog ugovora za djelatnost osnovnog obrazovanja TK u roku od 60 dana od dana stupanja na snagu ovog KU(čl. 93. KU), odnosno bili su dužni uskladiti Pravilnike o radu najkasnije do </a:t>
            </a:r>
            <a:r>
              <a:rPr lang="sr-Latn-BA" sz="2400" dirty="0" smtClean="0">
                <a:solidFill>
                  <a:schemeClr val="accent1"/>
                </a:solidFill>
              </a:rPr>
              <a:t>08.04.2017. </a:t>
            </a:r>
            <a:r>
              <a:rPr lang="sr-Latn-BA" sz="2400" dirty="0" smtClean="0"/>
              <a:t>godine ( KU stupio na snagu dana 07.02.2017. godine)</a:t>
            </a:r>
          </a:p>
          <a:p>
            <a:pPr marL="0" indent="0">
              <a:spcBef>
                <a:spcPts val="0"/>
              </a:spcBef>
              <a:buFontTx/>
              <a:buChar char="-"/>
            </a:pPr>
            <a:r>
              <a:rPr lang="sr-Latn-BA" sz="2400" dirty="0" smtClean="0"/>
              <a:t> Poslodavci – JU OŠ su dužni uskladiti Pravilnike o radu sa odredbama Pravilnika o uslovima, kriterijima i postupku zapošljavanja u javnim ustanovama osnovnog i srednjeg obrazovanja na području TK  </a:t>
            </a:r>
            <a:endParaRPr lang="sr-Latn-BA" sz="2400" dirty="0"/>
          </a:p>
        </p:txBody>
      </p:sp>
      <p:sp>
        <p:nvSpPr>
          <p:cNvPr id="4" name="Slide Number Placeholder 3"/>
          <p:cNvSpPr>
            <a:spLocks noGrp="1"/>
          </p:cNvSpPr>
          <p:nvPr>
            <p:ph type="sldNum" sz="quarter" idx="10"/>
          </p:nvPr>
        </p:nvSpPr>
        <p:spPr/>
        <p:txBody>
          <a:bodyPr/>
          <a:lstStyle/>
          <a:p>
            <a:fld id="{D10C41A2-5442-40CB-8A3F-638FBA6ACCD2}" type="slidenum">
              <a:rPr lang="en-US" altLang="sr-Latn-RS" smtClean="0"/>
              <a:pPr/>
              <a:t>9</a:t>
            </a:fld>
            <a:endParaRPr lang="en-US" altLang="sr-Latn-R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EC">
  <a:themeElements>
    <a:clrScheme name="Custom 25">
      <a:dk1>
        <a:sysClr val="windowText" lastClr="000000"/>
      </a:dk1>
      <a:lt1>
        <a:sysClr val="window" lastClr="FFFFFF"/>
      </a:lt1>
      <a:dk2>
        <a:srgbClr val="858585"/>
      </a:dk2>
      <a:lt2>
        <a:srgbClr val="D2D2D2"/>
      </a:lt2>
      <a:accent1>
        <a:srgbClr val="FF4040"/>
      </a:accent1>
      <a:accent2>
        <a:srgbClr val="3F3F3F"/>
      </a:accent2>
      <a:accent3>
        <a:srgbClr val="000000"/>
      </a:accent3>
      <a:accent4>
        <a:srgbClr val="484848"/>
      </a:accent4>
      <a:accent5>
        <a:srgbClr val="151515"/>
      </a:accent5>
      <a:accent6>
        <a:srgbClr val="00194F"/>
      </a:accent6>
      <a:hlink>
        <a:srgbClr val="0C0C0C"/>
      </a:hlink>
      <a:folHlink>
        <a:srgbClr val="3F3F3F"/>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xmlns="" name="REC" id="{BE787C60-721F-4A9E-9548-B35066712030}" vid="{E3F79615-FB9A-4CDC-BD02-8E133636A1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REC</Template>
  <TotalTime>18756</TotalTime>
  <Words>5364</Words>
  <Application>Microsoft Office PowerPoint</Application>
  <PresentationFormat>On-screen Show (4:3)</PresentationFormat>
  <Paragraphs>232</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REC</vt:lpstr>
      <vt:lpstr>RADNI ODNOSI U OBLASTI OSNOVNOG OBRAZOVANJA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Preferencijalni tretman domaćeg</dc:title>
  <dc:creator>Ivana Grgić</dc:creator>
  <cp:lastModifiedBy>fahro</cp:lastModifiedBy>
  <cp:revision>741</cp:revision>
  <dcterms:created xsi:type="dcterms:W3CDTF">2016-04-10T16:17:37Z</dcterms:created>
  <dcterms:modified xsi:type="dcterms:W3CDTF">2019-11-16T17:07:59Z</dcterms:modified>
</cp:coreProperties>
</file>